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8288000" cy="10287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charts/_rels/chart1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1.xlsx"/>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211806"/>
          <c:y val="0.0603087"/>
          <c:w val="0.973819"/>
          <c:h val="0.91211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F0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1.000000</c:v>
                </c:pt>
                <c:pt idx="1">
                  <c:v>3.000000</c:v>
                </c:pt>
                <c:pt idx="2">
                  <c:v>2.500000</c:v>
                </c:pt>
                <c:pt idx="3">
                  <c:v>4.000000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D9D9D9"/>
              </a:solidFill>
              <a:prstDash val="solid"/>
              <a:round/>
            </a:ln>
          </c:spPr>
        </c:majorGridlines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2"/>
        <c:crosses val="autoZero"/>
        <c:crossBetween val="between"/>
        <c:majorUnit val="1"/>
        <c:minorUnit val="0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14400" y="138112"/>
            <a:ext cx="16459200" cy="2262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14400" y="2400300"/>
            <a:ext cx="16459200" cy="78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839200" y="9260681"/>
            <a:ext cx="4267200" cy="547688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6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7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6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9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9.png"/><Relationship Id="rId6" Type="http://schemas.openxmlformats.org/officeDocument/2006/relationships/image" Target="../media/image16.png"/><Relationship Id="rId7" Type="http://schemas.openxmlformats.org/officeDocument/2006/relationships/chart" Target="../charts/char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7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8307050" cy="10001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801850" y="666750"/>
            <a:ext cx="2819400" cy="1390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10001250"/>
            <a:ext cx="18307050" cy="2857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" name="Object 4" descr="Object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5049500" y="762000"/>
            <a:ext cx="2476500" cy="1181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Object 5" descr="Object 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66775" y="3095625"/>
            <a:ext cx="3962400" cy="2381250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Object6"/>
          <p:cNvSpPr txBox="1"/>
          <p:nvPr/>
        </p:nvSpPr>
        <p:spPr>
          <a:xfrm>
            <a:off x="866775" y="9191625"/>
            <a:ext cx="781050" cy="2943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2200"/>
              </a:lnSpc>
              <a:defRPr sz="27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2021</a:t>
            </a:r>
          </a:p>
        </p:txBody>
      </p:sp>
      <p:sp>
        <p:nvSpPr>
          <p:cNvPr id="26" name="Object7"/>
          <p:cNvSpPr txBox="1"/>
          <p:nvPr/>
        </p:nvSpPr>
        <p:spPr>
          <a:xfrm>
            <a:off x="866775" y="8696325"/>
            <a:ext cx="1066800" cy="332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2500"/>
              </a:lnSpc>
              <a:defRPr sz="3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Город</a:t>
            </a:r>
          </a:p>
        </p:txBody>
      </p:sp>
      <p:sp>
        <p:nvSpPr>
          <p:cNvPr id="27" name="Object8"/>
          <p:cNvSpPr txBox="1"/>
          <p:nvPr/>
        </p:nvSpPr>
        <p:spPr>
          <a:xfrm>
            <a:off x="866775" y="6867525"/>
            <a:ext cx="4657725" cy="2943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2200"/>
              </a:lnSpc>
              <a:defRPr sz="27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Elevator pitch</a:t>
            </a:r>
          </a:p>
        </p:txBody>
      </p:sp>
      <p:sp>
        <p:nvSpPr>
          <p:cNvPr id="28" name="Object9"/>
          <p:cNvSpPr txBox="1"/>
          <p:nvPr/>
        </p:nvSpPr>
        <p:spPr>
          <a:xfrm>
            <a:off x="866775" y="5953125"/>
            <a:ext cx="8286750" cy="5988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4500"/>
              </a:lnSpc>
              <a:defRPr sz="5400">
                <a:solidFill>
                  <a:srgbClr val="FFFFFF"/>
                </a:solidFill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НАЗВАНИЕ СЕРВИСА</a:t>
            </a:r>
          </a:p>
        </p:txBody>
      </p:sp>
      <p:sp>
        <p:nvSpPr>
          <p:cNvPr id="29" name="Object10"/>
          <p:cNvSpPr txBox="1"/>
          <p:nvPr/>
        </p:nvSpPr>
        <p:spPr>
          <a:xfrm>
            <a:off x="1866900" y="4057589"/>
            <a:ext cx="1936861" cy="345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2600"/>
              </a:lnSpc>
              <a:defRPr sz="3100">
                <a:solidFill>
                  <a:srgbClr val="1A1A1A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логотип</a:t>
            </a:r>
          </a:p>
        </p:txBody>
      </p:sp>
      <p:sp>
        <p:nvSpPr>
          <p:cNvPr id="30" name="Object10"/>
          <p:cNvSpPr txBox="1"/>
          <p:nvPr/>
        </p:nvSpPr>
        <p:spPr>
          <a:xfrm>
            <a:off x="5985299" y="4113512"/>
            <a:ext cx="1936862" cy="345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2600"/>
              </a:lnSpc>
              <a:defRPr sz="31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Слоган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8307050" cy="10001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801850" y="666750"/>
            <a:ext cx="2819400" cy="1390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10001250"/>
            <a:ext cx="18307050" cy="28575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" name="Object 4" descr="Object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5049500" y="762000"/>
            <a:ext cx="2476500" cy="1181100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Object19"/>
          <p:cNvSpPr txBox="1"/>
          <p:nvPr/>
        </p:nvSpPr>
        <p:spPr>
          <a:xfrm>
            <a:off x="1333500" y="762000"/>
            <a:ext cx="7477125" cy="1044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4100"/>
              </a:lnSpc>
              <a:defRPr cap="all" sz="4100">
                <a:solidFill>
                  <a:srgbClr val="FFFFFF"/>
                </a:solidFill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Целевой рынок и его ключевые вызовы</a:t>
            </a:r>
          </a:p>
        </p:txBody>
      </p:sp>
      <p:sp>
        <p:nvSpPr>
          <p:cNvPr id="37" name="Object20"/>
          <p:cNvSpPr txBox="1"/>
          <p:nvPr/>
        </p:nvSpPr>
        <p:spPr>
          <a:xfrm>
            <a:off x="1323975" y="3086100"/>
            <a:ext cx="6743700" cy="8585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3400"/>
              </a:lnSpc>
              <a:defRPr sz="31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Ключевой вывод о ситуации на целевом рынке</a:t>
            </a:r>
          </a:p>
        </p:txBody>
      </p:sp>
      <p:sp>
        <p:nvSpPr>
          <p:cNvPr id="38" name="Object20"/>
          <p:cNvSpPr txBox="1"/>
          <p:nvPr/>
        </p:nvSpPr>
        <p:spPr>
          <a:xfrm>
            <a:off x="1323975" y="4333222"/>
            <a:ext cx="6743700" cy="39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34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Структура и динамика рынка</a:t>
            </a:r>
          </a:p>
        </p:txBody>
      </p:sp>
      <p:sp>
        <p:nvSpPr>
          <p:cNvPr id="39" name="Object20"/>
          <p:cNvSpPr txBox="1"/>
          <p:nvPr/>
        </p:nvSpPr>
        <p:spPr>
          <a:xfrm>
            <a:off x="9462574" y="3086100"/>
            <a:ext cx="6743701" cy="8585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3400"/>
              </a:lnSpc>
              <a:defRPr sz="31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Ключевой вывод по ключевым вызовам</a:t>
            </a:r>
          </a:p>
        </p:txBody>
      </p:sp>
      <p:sp>
        <p:nvSpPr>
          <p:cNvPr id="40" name="Object20"/>
          <p:cNvSpPr txBox="1"/>
          <p:nvPr/>
        </p:nvSpPr>
        <p:spPr>
          <a:xfrm>
            <a:off x="9462574" y="4333221"/>
            <a:ext cx="6743701" cy="39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34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Проблемы и вызовы рынка</a:t>
            </a:r>
          </a:p>
        </p:txBody>
      </p:sp>
      <p:pic>
        <p:nvPicPr>
          <p:cNvPr id="41" name="Object 5" descr="Object 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124950" y="2305050"/>
            <a:ext cx="38100" cy="6667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8307050" cy="10001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801850" y="666750"/>
            <a:ext cx="2819400" cy="1390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10001250"/>
            <a:ext cx="18307050" cy="28575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Object 4" descr="Object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5049500" y="762000"/>
            <a:ext cx="2476500" cy="1181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Object 5" descr="Object 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33500" y="6481762"/>
            <a:ext cx="65913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" name="Object 6" descr="Object 6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877300" y="6481762"/>
            <a:ext cx="65913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" name="Object 7" descr="Object 7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33500" y="8215313"/>
            <a:ext cx="65913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Object 8" descr="Object 8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877300" y="8215313"/>
            <a:ext cx="65913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Object 9" descr="Object 9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33500" y="6958013"/>
            <a:ext cx="65913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" name="Object 10" descr="Object 10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877300" y="6958013"/>
            <a:ext cx="65913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53" name="Object 11" descr="Object 1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33500" y="8691563"/>
            <a:ext cx="65913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54" name="Object 12" descr="Object 12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877300" y="8691563"/>
            <a:ext cx="65913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55" name="Object 13" descr="Object 13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33500" y="9167813"/>
            <a:ext cx="65913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" name="Object 14" descr="Object 14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877300" y="9167813"/>
            <a:ext cx="6591300" cy="19051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Object15"/>
          <p:cNvSpPr txBox="1"/>
          <p:nvPr/>
        </p:nvSpPr>
        <p:spPr>
          <a:xfrm>
            <a:off x="1333500" y="762000"/>
            <a:ext cx="5629275" cy="1044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4100"/>
              </a:lnSpc>
              <a:defRPr sz="4100">
                <a:solidFill>
                  <a:srgbClr val="FFFFFF"/>
                </a:solidFill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ЧТО ПРИВНОСИТ ПРОЕКТ НА РЫНОК?</a:t>
            </a:r>
          </a:p>
        </p:txBody>
      </p:sp>
      <p:sp>
        <p:nvSpPr>
          <p:cNvPr id="58" name="Object16"/>
          <p:cNvSpPr txBox="1"/>
          <p:nvPr/>
        </p:nvSpPr>
        <p:spPr>
          <a:xfrm>
            <a:off x="1333500" y="2533650"/>
            <a:ext cx="1504950" cy="426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3400"/>
              </a:lnSpc>
              <a:defRPr sz="31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ПРОЕКТ</a:t>
            </a:r>
          </a:p>
        </p:txBody>
      </p:sp>
      <p:sp>
        <p:nvSpPr>
          <p:cNvPr id="59" name="Object17"/>
          <p:cNvSpPr txBox="1"/>
          <p:nvPr/>
        </p:nvSpPr>
        <p:spPr>
          <a:xfrm>
            <a:off x="5867400" y="2657475"/>
            <a:ext cx="6915150" cy="301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2400"/>
              </a:lnSpc>
              <a:defRPr sz="2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Краткая формулировка, описывающая суть проекта</a:t>
            </a:r>
          </a:p>
        </p:txBody>
      </p:sp>
      <p:sp>
        <p:nvSpPr>
          <p:cNvPr id="60" name="Object18"/>
          <p:cNvSpPr txBox="1"/>
          <p:nvPr/>
        </p:nvSpPr>
        <p:spPr>
          <a:xfrm>
            <a:off x="5867400" y="3571875"/>
            <a:ext cx="762000" cy="301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2400"/>
              </a:lnSpc>
              <a:defRPr sz="2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Текст</a:t>
            </a:r>
          </a:p>
        </p:txBody>
      </p:sp>
      <p:sp>
        <p:nvSpPr>
          <p:cNvPr id="61" name="Object19"/>
          <p:cNvSpPr txBox="1"/>
          <p:nvPr/>
        </p:nvSpPr>
        <p:spPr>
          <a:xfrm>
            <a:off x="1333500" y="3448050"/>
            <a:ext cx="3886200" cy="426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3400"/>
              </a:lnSpc>
              <a:defRPr sz="31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МИССИЯ И ВИДЕНИЕ</a:t>
            </a:r>
          </a:p>
        </p:txBody>
      </p:sp>
      <p:sp>
        <p:nvSpPr>
          <p:cNvPr id="62" name="Object20"/>
          <p:cNvSpPr txBox="1"/>
          <p:nvPr/>
        </p:nvSpPr>
        <p:spPr>
          <a:xfrm>
            <a:off x="1333500" y="4610100"/>
            <a:ext cx="6610350" cy="426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3400"/>
              </a:lnSpc>
              <a:defRPr sz="31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РЕШАЕМЫЕ ПРОЕКТОМ ПРОБЛЕМЫ</a:t>
            </a:r>
          </a:p>
        </p:txBody>
      </p:sp>
      <p:sp>
        <p:nvSpPr>
          <p:cNvPr id="63" name="Object21"/>
          <p:cNvSpPr txBox="1"/>
          <p:nvPr/>
        </p:nvSpPr>
        <p:spPr>
          <a:xfrm>
            <a:off x="1333500" y="5524500"/>
            <a:ext cx="1895475" cy="3654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2900"/>
              </a:lnSpc>
              <a:defRPr sz="27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Проблема 1</a:t>
            </a:r>
          </a:p>
        </p:txBody>
      </p:sp>
      <p:sp>
        <p:nvSpPr>
          <p:cNvPr id="64" name="Object22"/>
          <p:cNvSpPr txBox="1"/>
          <p:nvPr/>
        </p:nvSpPr>
        <p:spPr>
          <a:xfrm>
            <a:off x="8877300" y="5524500"/>
            <a:ext cx="1895475" cy="3654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2900"/>
              </a:lnSpc>
              <a:defRPr sz="27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Проблема 2</a:t>
            </a:r>
          </a:p>
        </p:txBody>
      </p:sp>
      <p:sp>
        <p:nvSpPr>
          <p:cNvPr id="65" name="Object23"/>
          <p:cNvSpPr txBox="1"/>
          <p:nvPr/>
        </p:nvSpPr>
        <p:spPr>
          <a:xfrm>
            <a:off x="1333500" y="7258050"/>
            <a:ext cx="3105150" cy="3654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2900"/>
              </a:lnSpc>
              <a:defRPr sz="27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Решение проблемы</a:t>
            </a:r>
          </a:p>
        </p:txBody>
      </p:sp>
      <p:sp>
        <p:nvSpPr>
          <p:cNvPr id="66" name="Object24"/>
          <p:cNvSpPr txBox="1"/>
          <p:nvPr/>
        </p:nvSpPr>
        <p:spPr>
          <a:xfrm>
            <a:off x="8877300" y="7258050"/>
            <a:ext cx="3105150" cy="3654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2900"/>
              </a:lnSpc>
              <a:defRPr sz="27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Решение проблемы</a:t>
            </a:r>
          </a:p>
        </p:txBody>
      </p:sp>
      <p:sp>
        <p:nvSpPr>
          <p:cNvPr id="67" name="Object25"/>
          <p:cNvSpPr txBox="1"/>
          <p:nvPr/>
        </p:nvSpPr>
        <p:spPr>
          <a:xfrm>
            <a:off x="1333500" y="6191250"/>
            <a:ext cx="674370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....</a:t>
            </a:r>
          </a:p>
        </p:txBody>
      </p:sp>
      <p:sp>
        <p:nvSpPr>
          <p:cNvPr id="68" name="Object26"/>
          <p:cNvSpPr txBox="1"/>
          <p:nvPr/>
        </p:nvSpPr>
        <p:spPr>
          <a:xfrm>
            <a:off x="8877300" y="6191250"/>
            <a:ext cx="674370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....</a:t>
            </a:r>
          </a:p>
        </p:txBody>
      </p:sp>
      <p:sp>
        <p:nvSpPr>
          <p:cNvPr id="69" name="Object27"/>
          <p:cNvSpPr txBox="1"/>
          <p:nvPr/>
        </p:nvSpPr>
        <p:spPr>
          <a:xfrm>
            <a:off x="1333500" y="7924800"/>
            <a:ext cx="674370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....</a:t>
            </a:r>
          </a:p>
        </p:txBody>
      </p:sp>
      <p:sp>
        <p:nvSpPr>
          <p:cNvPr id="70" name="Object28"/>
          <p:cNvSpPr txBox="1"/>
          <p:nvPr/>
        </p:nvSpPr>
        <p:spPr>
          <a:xfrm>
            <a:off x="8877300" y="7924800"/>
            <a:ext cx="674370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....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8288000" cy="10001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801850" y="666750"/>
            <a:ext cx="2819400" cy="1390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74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10001250"/>
            <a:ext cx="18288000" cy="285750"/>
          </a:xfrm>
          <a:prstGeom prst="rect">
            <a:avLst/>
          </a:prstGeom>
          <a:ln w="12700">
            <a:miter lim="400000"/>
          </a:ln>
        </p:spPr>
      </p:pic>
      <p:pic>
        <p:nvPicPr>
          <p:cNvPr id="75" name="Object 4" descr="Object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5049500" y="762000"/>
            <a:ext cx="2476500" cy="1181100"/>
          </a:xfrm>
          <a:prstGeom prst="rect">
            <a:avLst/>
          </a:prstGeom>
          <a:ln w="12700">
            <a:miter lim="400000"/>
          </a:ln>
        </p:spPr>
      </p:pic>
      <p:sp>
        <p:nvSpPr>
          <p:cNvPr id="76" name="Object5"/>
          <p:cNvSpPr txBox="1"/>
          <p:nvPr/>
        </p:nvSpPr>
        <p:spPr>
          <a:xfrm>
            <a:off x="1333500" y="762000"/>
            <a:ext cx="7429500" cy="524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4100"/>
              </a:lnSpc>
              <a:defRPr sz="4100">
                <a:solidFill>
                  <a:srgbClr val="FFFFFF"/>
                </a:solidFill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ОБЗОР БИЗНЕС МОДЕЛИ</a:t>
            </a:r>
          </a:p>
        </p:txBody>
      </p:sp>
      <p:sp>
        <p:nvSpPr>
          <p:cNvPr id="77" name="Object11"/>
          <p:cNvSpPr txBox="1"/>
          <p:nvPr/>
        </p:nvSpPr>
        <p:spPr>
          <a:xfrm>
            <a:off x="1810425" y="6143274"/>
            <a:ext cx="4724401" cy="4267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3400"/>
              </a:lnSpc>
              <a:defRPr sz="3100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СТРУКТУРА РАСХОДОВ</a:t>
            </a:r>
          </a:p>
        </p:txBody>
      </p:sp>
      <p:sp>
        <p:nvSpPr>
          <p:cNvPr id="78" name="Object12"/>
          <p:cNvSpPr txBox="1"/>
          <p:nvPr/>
        </p:nvSpPr>
        <p:spPr>
          <a:xfrm>
            <a:off x="12696825" y="6032500"/>
            <a:ext cx="3724275" cy="426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3400"/>
              </a:lnSpc>
              <a:defRPr sz="3100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ПОТОКИ ДОХОДОВ</a:t>
            </a:r>
          </a:p>
        </p:txBody>
      </p:sp>
      <p:sp>
        <p:nvSpPr>
          <p:cNvPr id="79" name="Object18"/>
          <p:cNvSpPr txBox="1"/>
          <p:nvPr/>
        </p:nvSpPr>
        <p:spPr>
          <a:xfrm>
            <a:off x="5810249" y="3806364"/>
            <a:ext cx="6667501" cy="937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5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Указание: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на слайде описывается бизнес-концепт проекта в виде схем, диаграмм, инфографики, а также отображается цепочка основных бизнес-процессов   </a:t>
            </a:r>
          </a:p>
        </p:txBody>
      </p:sp>
      <p:pic>
        <p:nvPicPr>
          <p:cNvPr id="80" name="Object 5" descr="Object 5"/>
          <p:cNvPicPr>
            <a:picLocks noChangeAspect="0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124950" y="6030649"/>
            <a:ext cx="38100" cy="3048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8288000" cy="10001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83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801850" y="666750"/>
            <a:ext cx="2819400" cy="1390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84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10001250"/>
            <a:ext cx="18288000" cy="285750"/>
          </a:xfrm>
          <a:prstGeom prst="rect">
            <a:avLst/>
          </a:prstGeom>
          <a:ln w="12700">
            <a:miter lim="400000"/>
          </a:ln>
        </p:spPr>
      </p:pic>
      <p:pic>
        <p:nvPicPr>
          <p:cNvPr id="85" name="Object 4" descr="Object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5049500" y="762000"/>
            <a:ext cx="2476500" cy="1181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6" name="Object 5" descr="Object 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266950" y="2662238"/>
            <a:ext cx="15125700" cy="38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7" name="Object 6" descr="Object 6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676525" y="3690937"/>
            <a:ext cx="143256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88" name="Object 7" descr="Object 7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676525" y="4262437"/>
            <a:ext cx="143256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89" name="Object 8" descr="Object 8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676525" y="5976937"/>
            <a:ext cx="143256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90" name="Object 9" descr="Object 9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676525" y="8834438"/>
            <a:ext cx="143256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91" name="Object 10" descr="Object 10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676525" y="4833937"/>
            <a:ext cx="143256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92" name="Object 11" descr="Object 11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676525" y="7691438"/>
            <a:ext cx="143256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93" name="Object 12" descr="Object 12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676525" y="6548438"/>
            <a:ext cx="143256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Object 13" descr="Object 13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676525" y="9405938"/>
            <a:ext cx="143256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Object 14" descr="Object 14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676525" y="5405437"/>
            <a:ext cx="143256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Object 15" descr="Object 15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676525" y="8262938"/>
            <a:ext cx="143256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Object 16" descr="Object 16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676525" y="7119938"/>
            <a:ext cx="143256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Object 17" descr="Object 17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676525" y="9977438"/>
            <a:ext cx="143256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Object 18" descr="Object 18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686050" y="2271713"/>
            <a:ext cx="38100" cy="71437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Object 19" descr="Object 19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648075" y="2700338"/>
            <a:ext cx="19050" cy="6724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Object 20" descr="Object 20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458075" y="2700338"/>
            <a:ext cx="19050" cy="6724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Object 21" descr="Object 21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1268075" y="2700338"/>
            <a:ext cx="19050" cy="6724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" name="Object 22" descr="Object 22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5078075" y="2700338"/>
            <a:ext cx="19050" cy="6724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" name="Object 23" descr="Object 23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53075" y="2700338"/>
            <a:ext cx="19050" cy="6724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" name="Object 24" descr="Object 24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363075" y="2700338"/>
            <a:ext cx="19050" cy="6724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Object 25" descr="Object 25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3173075" y="2700338"/>
            <a:ext cx="19050" cy="6724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Object 26" descr="Object 26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600575" y="2700338"/>
            <a:ext cx="19050" cy="6724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Object 27" descr="Object 27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410575" y="2700338"/>
            <a:ext cx="19050" cy="6724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Object 28" descr="Object 28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2220575" y="2700338"/>
            <a:ext cx="19050" cy="6724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Object 29" descr="Object 29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6021050" y="2271713"/>
            <a:ext cx="38100" cy="71437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Object 30" descr="Object 30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505575" y="2700338"/>
            <a:ext cx="19050" cy="6724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Object 31" descr="Object 31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315575" y="2700338"/>
            <a:ext cx="19050" cy="6724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Object 32" descr="Object 32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4125575" y="2700338"/>
            <a:ext cx="19050" cy="6724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Object 33" descr="Object 33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6973550" y="2271713"/>
            <a:ext cx="38100" cy="71437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Object 34" descr="Object 34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819400" y="2876550"/>
            <a:ext cx="723900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Object 35" descr="Object 35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781425" y="2876550"/>
            <a:ext cx="723900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Object 36" descr="Object 36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724400" y="2876550"/>
            <a:ext cx="723900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Object 37" descr="Object 37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686425" y="2876550"/>
            <a:ext cx="723900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Object 38" descr="Object 38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629400" y="2876550"/>
            <a:ext cx="723900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Object 39" descr="Object 39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591425" y="2876550"/>
            <a:ext cx="723900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Object 40" descr="Object 40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534400" y="2876550"/>
            <a:ext cx="723900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Object 41" descr="Object 41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486900" y="2876550"/>
            <a:ext cx="723900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Object 42" descr="Object 42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0439400" y="2876550"/>
            <a:ext cx="723900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Object 43" descr="Object 43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1391900" y="2876550"/>
            <a:ext cx="723900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Object 44" descr="Object 44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2344400" y="2876550"/>
            <a:ext cx="723900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Object 45" descr="Object 45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3306425" y="2876550"/>
            <a:ext cx="723900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Object 46" descr="Object 46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4249400" y="2876550"/>
            <a:ext cx="723900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Object 47" descr="Object 47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5211425" y="2876550"/>
            <a:ext cx="723900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Object 48" descr="Object 48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6154400" y="2876550"/>
            <a:ext cx="723900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Object 49" descr="Object 49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990850" y="558165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Object 50" descr="Object 50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895850" y="558165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Object 51" descr="Object 51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895850" y="672465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Object 52" descr="Object 52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895850" y="843915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Object 53" descr="Object 53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5848350" y="8439150"/>
            <a:ext cx="40005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Object 54" descr="Object 54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800850" y="843915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Object 55" descr="Object 55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753350" y="8439150"/>
            <a:ext cx="40005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Object 56" descr="Object 56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705850" y="843915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Object 57" descr="Object 57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705850" y="7296150"/>
            <a:ext cx="3810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Object 58" descr="Object 58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705850" y="5010150"/>
            <a:ext cx="3810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Object 59" descr="Object 59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1563350" y="5010150"/>
            <a:ext cx="3810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Object 60" descr="Object 60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1563350" y="390525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Object 61" descr="Object 61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1563350" y="843915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Object 62" descr="Object 62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3468350" y="843915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Object 63" descr="Object 63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3468350" y="672465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Object 64" descr="Object 64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3468350" y="5010150"/>
            <a:ext cx="3810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Object 65" descr="Object 65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4420850" y="5010150"/>
            <a:ext cx="3810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Object 66" descr="Object 66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4420850" y="7867650"/>
            <a:ext cx="3810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Object 67" descr="Object 67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753350" y="5581650"/>
            <a:ext cx="40005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Object 68" descr="Object 68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753350" y="4438650"/>
            <a:ext cx="40005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Object 69" descr="Object 69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5848350" y="4438650"/>
            <a:ext cx="40005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Object 70" descr="Object 70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943350" y="443865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Object 71" descr="Object 71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943350" y="729615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Object 72" descr="Object 72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943350" y="902970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Object 73" descr="Object 73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753350" y="6724650"/>
            <a:ext cx="40005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Object 74" descr="Object 74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0610850" y="672465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Object 75" descr="Object 75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5373350" y="6724650"/>
            <a:ext cx="40005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Object 76" descr="Object 76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6325850" y="672465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Object 77" descr="Object 77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6325850" y="617220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Object 78" descr="Object 78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6325850" y="560070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Object 79" descr="Object 79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6325850" y="5048250"/>
            <a:ext cx="381000" cy="247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Object 80" descr="Object 80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6325850" y="4438650"/>
            <a:ext cx="3810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Object 81" descr="Object 81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6325850" y="7296150"/>
            <a:ext cx="3810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Object 82" descr="Object 82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2553950" y="7296150"/>
            <a:ext cx="400050" cy="266700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Object83"/>
          <p:cNvSpPr txBox="1"/>
          <p:nvPr/>
        </p:nvSpPr>
        <p:spPr>
          <a:xfrm>
            <a:off x="1333500" y="761999"/>
            <a:ext cx="9429751" cy="1044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4100"/>
              </a:lnSpc>
              <a:defRPr cap="all" sz="4100">
                <a:solidFill>
                  <a:srgbClr val="FFFFFF"/>
                </a:solidFill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Конкурентные преимущества и ключевые факторы успеха</a:t>
            </a:r>
          </a:p>
        </p:txBody>
      </p:sp>
      <p:sp>
        <p:nvSpPr>
          <p:cNvPr id="165" name="Object84"/>
          <p:cNvSpPr txBox="1"/>
          <p:nvPr/>
        </p:nvSpPr>
        <p:spPr>
          <a:xfrm>
            <a:off x="895350" y="3905250"/>
            <a:ext cx="102870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Название</a:t>
            </a:r>
          </a:p>
        </p:txBody>
      </p:sp>
      <p:sp>
        <p:nvSpPr>
          <p:cNvPr id="166" name="Object85"/>
          <p:cNvSpPr txBox="1"/>
          <p:nvPr/>
        </p:nvSpPr>
        <p:spPr>
          <a:xfrm>
            <a:off x="2943225" y="2333624"/>
            <a:ext cx="2989461" cy="240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Конкуренты 1</a:t>
            </a:r>
          </a:p>
        </p:txBody>
      </p:sp>
      <p:sp>
        <p:nvSpPr>
          <p:cNvPr id="167" name="Object86"/>
          <p:cNvSpPr txBox="1"/>
          <p:nvPr/>
        </p:nvSpPr>
        <p:spPr>
          <a:xfrm>
            <a:off x="16030575" y="2333625"/>
            <a:ext cx="94297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Проект</a:t>
            </a:r>
          </a:p>
        </p:txBody>
      </p:sp>
      <p:sp>
        <p:nvSpPr>
          <p:cNvPr id="168" name="Object87"/>
          <p:cNvSpPr txBox="1"/>
          <p:nvPr/>
        </p:nvSpPr>
        <p:spPr>
          <a:xfrm>
            <a:off x="895350" y="4429125"/>
            <a:ext cx="12287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Критерий 1</a:t>
            </a:r>
          </a:p>
        </p:txBody>
      </p:sp>
      <p:sp>
        <p:nvSpPr>
          <p:cNvPr id="169" name="Object88"/>
          <p:cNvSpPr txBox="1"/>
          <p:nvPr/>
        </p:nvSpPr>
        <p:spPr>
          <a:xfrm>
            <a:off x="895350" y="5000625"/>
            <a:ext cx="12287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Критерий 2</a:t>
            </a:r>
          </a:p>
        </p:txBody>
      </p:sp>
      <p:sp>
        <p:nvSpPr>
          <p:cNvPr id="170" name="Object89"/>
          <p:cNvSpPr txBox="1"/>
          <p:nvPr/>
        </p:nvSpPr>
        <p:spPr>
          <a:xfrm>
            <a:off x="895350" y="5572125"/>
            <a:ext cx="12287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Критерий 3</a:t>
            </a:r>
          </a:p>
        </p:txBody>
      </p:sp>
      <p:sp>
        <p:nvSpPr>
          <p:cNvPr id="171" name="Object90"/>
          <p:cNvSpPr txBox="1"/>
          <p:nvPr/>
        </p:nvSpPr>
        <p:spPr>
          <a:xfrm>
            <a:off x="895350" y="6143625"/>
            <a:ext cx="12287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Критерий 4</a:t>
            </a:r>
          </a:p>
        </p:txBody>
      </p:sp>
      <p:sp>
        <p:nvSpPr>
          <p:cNvPr id="172" name="Object91"/>
          <p:cNvSpPr txBox="1"/>
          <p:nvPr/>
        </p:nvSpPr>
        <p:spPr>
          <a:xfrm>
            <a:off x="895350" y="6724650"/>
            <a:ext cx="12287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Критерий 5</a:t>
            </a:r>
          </a:p>
        </p:txBody>
      </p:sp>
      <p:sp>
        <p:nvSpPr>
          <p:cNvPr id="173" name="Object92"/>
          <p:cNvSpPr txBox="1"/>
          <p:nvPr/>
        </p:nvSpPr>
        <p:spPr>
          <a:xfrm>
            <a:off x="895350" y="7267575"/>
            <a:ext cx="12287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Критерий 6</a:t>
            </a:r>
          </a:p>
        </p:txBody>
      </p:sp>
      <p:sp>
        <p:nvSpPr>
          <p:cNvPr id="174" name="Object93"/>
          <p:cNvSpPr txBox="1"/>
          <p:nvPr/>
        </p:nvSpPr>
        <p:spPr>
          <a:xfrm>
            <a:off x="895350" y="7877175"/>
            <a:ext cx="12287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Критерий 7</a:t>
            </a:r>
          </a:p>
        </p:txBody>
      </p:sp>
      <p:sp>
        <p:nvSpPr>
          <p:cNvPr id="175" name="Object94"/>
          <p:cNvSpPr txBox="1"/>
          <p:nvPr/>
        </p:nvSpPr>
        <p:spPr>
          <a:xfrm>
            <a:off x="895350" y="8420100"/>
            <a:ext cx="12287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Критерий 8</a:t>
            </a:r>
          </a:p>
        </p:txBody>
      </p:sp>
      <p:sp>
        <p:nvSpPr>
          <p:cNvPr id="176" name="Object95"/>
          <p:cNvSpPr txBox="1"/>
          <p:nvPr/>
        </p:nvSpPr>
        <p:spPr>
          <a:xfrm>
            <a:off x="895350" y="9029700"/>
            <a:ext cx="12287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Критерий 9</a:t>
            </a:r>
          </a:p>
        </p:txBody>
      </p:sp>
      <p:sp>
        <p:nvSpPr>
          <p:cNvPr id="177" name="Object96"/>
          <p:cNvSpPr txBox="1"/>
          <p:nvPr/>
        </p:nvSpPr>
        <p:spPr>
          <a:xfrm>
            <a:off x="2943225" y="3048000"/>
            <a:ext cx="5048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</a:t>
            </a:r>
          </a:p>
        </p:txBody>
      </p:sp>
      <p:sp>
        <p:nvSpPr>
          <p:cNvPr id="178" name="Object97"/>
          <p:cNvSpPr txBox="1"/>
          <p:nvPr/>
        </p:nvSpPr>
        <p:spPr>
          <a:xfrm>
            <a:off x="3905250" y="3048000"/>
            <a:ext cx="5048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</a:t>
            </a:r>
          </a:p>
        </p:txBody>
      </p:sp>
      <p:sp>
        <p:nvSpPr>
          <p:cNvPr id="179" name="Object98"/>
          <p:cNvSpPr txBox="1"/>
          <p:nvPr/>
        </p:nvSpPr>
        <p:spPr>
          <a:xfrm>
            <a:off x="4848225" y="3048000"/>
            <a:ext cx="5048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</a:t>
            </a:r>
          </a:p>
        </p:txBody>
      </p:sp>
      <p:sp>
        <p:nvSpPr>
          <p:cNvPr id="180" name="Object99"/>
          <p:cNvSpPr txBox="1"/>
          <p:nvPr/>
        </p:nvSpPr>
        <p:spPr>
          <a:xfrm>
            <a:off x="5810250" y="3048000"/>
            <a:ext cx="5048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</a:t>
            </a:r>
          </a:p>
        </p:txBody>
      </p:sp>
      <p:sp>
        <p:nvSpPr>
          <p:cNvPr id="181" name="Object100"/>
          <p:cNvSpPr txBox="1"/>
          <p:nvPr/>
        </p:nvSpPr>
        <p:spPr>
          <a:xfrm>
            <a:off x="6753225" y="3048000"/>
            <a:ext cx="5048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</a:t>
            </a:r>
          </a:p>
        </p:txBody>
      </p:sp>
      <p:sp>
        <p:nvSpPr>
          <p:cNvPr id="182" name="Object101"/>
          <p:cNvSpPr txBox="1"/>
          <p:nvPr/>
        </p:nvSpPr>
        <p:spPr>
          <a:xfrm>
            <a:off x="7715250" y="3048000"/>
            <a:ext cx="5048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</a:t>
            </a:r>
          </a:p>
        </p:txBody>
      </p:sp>
      <p:sp>
        <p:nvSpPr>
          <p:cNvPr id="183" name="Object102"/>
          <p:cNvSpPr txBox="1"/>
          <p:nvPr/>
        </p:nvSpPr>
        <p:spPr>
          <a:xfrm>
            <a:off x="8658225" y="3048000"/>
            <a:ext cx="5048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</a:t>
            </a:r>
          </a:p>
        </p:txBody>
      </p:sp>
      <p:sp>
        <p:nvSpPr>
          <p:cNvPr id="184" name="Object103"/>
          <p:cNvSpPr txBox="1"/>
          <p:nvPr/>
        </p:nvSpPr>
        <p:spPr>
          <a:xfrm>
            <a:off x="9610725" y="3048000"/>
            <a:ext cx="5048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</a:t>
            </a:r>
          </a:p>
        </p:txBody>
      </p:sp>
      <p:sp>
        <p:nvSpPr>
          <p:cNvPr id="185" name="Object104"/>
          <p:cNvSpPr txBox="1"/>
          <p:nvPr/>
        </p:nvSpPr>
        <p:spPr>
          <a:xfrm>
            <a:off x="10563225" y="3048000"/>
            <a:ext cx="5048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</a:t>
            </a:r>
          </a:p>
        </p:txBody>
      </p:sp>
      <p:sp>
        <p:nvSpPr>
          <p:cNvPr id="186" name="Object105"/>
          <p:cNvSpPr txBox="1"/>
          <p:nvPr/>
        </p:nvSpPr>
        <p:spPr>
          <a:xfrm>
            <a:off x="11515725" y="3048000"/>
            <a:ext cx="5048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</a:t>
            </a:r>
          </a:p>
        </p:txBody>
      </p:sp>
      <p:sp>
        <p:nvSpPr>
          <p:cNvPr id="187" name="Object106"/>
          <p:cNvSpPr txBox="1"/>
          <p:nvPr/>
        </p:nvSpPr>
        <p:spPr>
          <a:xfrm>
            <a:off x="12468225" y="3048000"/>
            <a:ext cx="5048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</a:t>
            </a:r>
          </a:p>
        </p:txBody>
      </p:sp>
      <p:sp>
        <p:nvSpPr>
          <p:cNvPr id="188" name="Object107"/>
          <p:cNvSpPr txBox="1"/>
          <p:nvPr/>
        </p:nvSpPr>
        <p:spPr>
          <a:xfrm>
            <a:off x="13430250" y="3048000"/>
            <a:ext cx="5048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</a:t>
            </a:r>
          </a:p>
        </p:txBody>
      </p:sp>
      <p:sp>
        <p:nvSpPr>
          <p:cNvPr id="189" name="Object108"/>
          <p:cNvSpPr txBox="1"/>
          <p:nvPr/>
        </p:nvSpPr>
        <p:spPr>
          <a:xfrm>
            <a:off x="14373225" y="3048000"/>
            <a:ext cx="5048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</a:t>
            </a:r>
          </a:p>
        </p:txBody>
      </p:sp>
      <p:sp>
        <p:nvSpPr>
          <p:cNvPr id="190" name="Object109"/>
          <p:cNvSpPr txBox="1"/>
          <p:nvPr/>
        </p:nvSpPr>
        <p:spPr>
          <a:xfrm>
            <a:off x="15335250" y="3048000"/>
            <a:ext cx="5048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</a:t>
            </a:r>
          </a:p>
        </p:txBody>
      </p:sp>
      <p:sp>
        <p:nvSpPr>
          <p:cNvPr id="191" name="Object110"/>
          <p:cNvSpPr txBox="1"/>
          <p:nvPr/>
        </p:nvSpPr>
        <p:spPr>
          <a:xfrm>
            <a:off x="16278225" y="3048000"/>
            <a:ext cx="5048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</a:t>
            </a:r>
          </a:p>
        </p:txBody>
      </p:sp>
      <p:sp>
        <p:nvSpPr>
          <p:cNvPr id="192" name="Object85"/>
          <p:cNvSpPr txBox="1"/>
          <p:nvPr/>
        </p:nvSpPr>
        <p:spPr>
          <a:xfrm>
            <a:off x="6505575" y="2333624"/>
            <a:ext cx="2989461" cy="240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Конкуренты 2</a:t>
            </a:r>
          </a:p>
        </p:txBody>
      </p:sp>
      <p:sp>
        <p:nvSpPr>
          <p:cNvPr id="193" name="Object85"/>
          <p:cNvSpPr txBox="1"/>
          <p:nvPr/>
        </p:nvSpPr>
        <p:spPr>
          <a:xfrm>
            <a:off x="10315575" y="2333624"/>
            <a:ext cx="2989461" cy="240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Конкуренты 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8307050" cy="10001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801850" y="666750"/>
            <a:ext cx="2819400" cy="1390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10001250"/>
            <a:ext cx="18307050" cy="2857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Object 4" descr="Object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5049500" y="762000"/>
            <a:ext cx="2476500" cy="1181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Object 5" descr="Object 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676525" y="9977438"/>
            <a:ext cx="143256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Object 6" descr="Object 6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552825" y="2667000"/>
            <a:ext cx="2152650" cy="2133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Object 7" descr="Object 7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067675" y="2667000"/>
            <a:ext cx="2152650" cy="2133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Object 8" descr="Object 8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2582525" y="2667000"/>
            <a:ext cx="2152650" cy="2133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Object 9" descr="Object 9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771775" y="2667000"/>
            <a:ext cx="38100" cy="6477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Object 10" descr="Object 10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286625" y="2667000"/>
            <a:ext cx="38100" cy="6477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Object 11" descr="Object 11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1801475" y="2667000"/>
            <a:ext cx="38100" cy="6477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Object 12" descr="Object 12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429375" y="2667000"/>
            <a:ext cx="38100" cy="6477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Object 13" descr="Object 13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944225" y="2667000"/>
            <a:ext cx="38100" cy="6477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8" name="Object 14" descr="Object 14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5459075" y="2667000"/>
            <a:ext cx="38100" cy="6477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9" name="Object15"/>
          <p:cNvSpPr txBox="1"/>
          <p:nvPr/>
        </p:nvSpPr>
        <p:spPr>
          <a:xfrm>
            <a:off x="1333500" y="762000"/>
            <a:ext cx="5810250" cy="1044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4100"/>
              </a:lnSpc>
              <a:defRPr sz="4100">
                <a:solidFill>
                  <a:srgbClr val="FFFFFF"/>
                </a:solidFill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КЛЮЧЕВЫЕ ЛИДЕРЫ ПРОЕКТА</a:t>
            </a:r>
          </a:p>
        </p:txBody>
      </p:sp>
      <p:sp>
        <p:nvSpPr>
          <p:cNvPr id="210" name="Object16"/>
          <p:cNvSpPr txBox="1"/>
          <p:nvPr/>
        </p:nvSpPr>
        <p:spPr>
          <a:xfrm>
            <a:off x="3600450" y="5031297"/>
            <a:ext cx="2066925" cy="301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2400"/>
              </a:lnSpc>
              <a:defRPr sz="2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ИМЯ ФАМИЛИЯ</a:t>
            </a:r>
          </a:p>
        </p:txBody>
      </p:sp>
      <p:sp>
        <p:nvSpPr>
          <p:cNvPr id="211" name="Object17"/>
          <p:cNvSpPr txBox="1"/>
          <p:nvPr/>
        </p:nvSpPr>
        <p:spPr>
          <a:xfrm>
            <a:off x="8115300" y="5031297"/>
            <a:ext cx="2066925" cy="301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2400"/>
              </a:lnSpc>
              <a:defRPr sz="2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ИМЯ ФАМИЛИЯ</a:t>
            </a:r>
          </a:p>
        </p:txBody>
      </p:sp>
      <p:sp>
        <p:nvSpPr>
          <p:cNvPr id="212" name="Object18"/>
          <p:cNvSpPr txBox="1"/>
          <p:nvPr/>
        </p:nvSpPr>
        <p:spPr>
          <a:xfrm>
            <a:off x="12630150" y="5031297"/>
            <a:ext cx="2066925" cy="301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2400"/>
              </a:lnSpc>
              <a:defRPr sz="2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ИМЯ ФАМИЛИЯ</a:t>
            </a:r>
          </a:p>
        </p:txBody>
      </p:sp>
      <p:sp>
        <p:nvSpPr>
          <p:cNvPr id="213" name="Object19"/>
          <p:cNvSpPr txBox="1"/>
          <p:nvPr/>
        </p:nvSpPr>
        <p:spPr>
          <a:xfrm>
            <a:off x="3914775" y="5469440"/>
            <a:ext cx="142875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ДОЛЖНОСТЬ</a:t>
            </a:r>
          </a:p>
        </p:txBody>
      </p:sp>
      <p:sp>
        <p:nvSpPr>
          <p:cNvPr id="214" name="Object20"/>
          <p:cNvSpPr txBox="1"/>
          <p:nvPr/>
        </p:nvSpPr>
        <p:spPr>
          <a:xfrm>
            <a:off x="8429625" y="5469440"/>
            <a:ext cx="142875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ДОЛЖНОСТЬ</a:t>
            </a:r>
          </a:p>
        </p:txBody>
      </p:sp>
      <p:sp>
        <p:nvSpPr>
          <p:cNvPr id="215" name="Object21"/>
          <p:cNvSpPr txBox="1"/>
          <p:nvPr/>
        </p:nvSpPr>
        <p:spPr>
          <a:xfrm>
            <a:off x="12944475" y="5469440"/>
            <a:ext cx="142875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ДОЛЖНОСТЬ</a:t>
            </a:r>
          </a:p>
        </p:txBody>
      </p:sp>
      <p:sp>
        <p:nvSpPr>
          <p:cNvPr id="216" name="Object22"/>
          <p:cNvSpPr txBox="1"/>
          <p:nvPr/>
        </p:nvSpPr>
        <p:spPr>
          <a:xfrm>
            <a:off x="3086334" y="6088200"/>
            <a:ext cx="1457326" cy="224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800"/>
              </a:lnSpc>
              <a:defRPr sz="1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ОБРАЗОВАНИЕ</a:t>
            </a:r>
          </a:p>
        </p:txBody>
      </p:sp>
      <p:sp>
        <p:nvSpPr>
          <p:cNvPr id="217" name="Object23"/>
          <p:cNvSpPr txBox="1"/>
          <p:nvPr/>
        </p:nvSpPr>
        <p:spPr>
          <a:xfrm>
            <a:off x="7601184" y="6088200"/>
            <a:ext cx="1457326" cy="224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800"/>
              </a:lnSpc>
              <a:defRPr sz="1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ОБРАЗОВАНИЕ</a:t>
            </a:r>
          </a:p>
        </p:txBody>
      </p:sp>
      <p:sp>
        <p:nvSpPr>
          <p:cNvPr id="218" name="Object24"/>
          <p:cNvSpPr txBox="1"/>
          <p:nvPr/>
        </p:nvSpPr>
        <p:spPr>
          <a:xfrm>
            <a:off x="12116034" y="6088200"/>
            <a:ext cx="1457326" cy="224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800"/>
              </a:lnSpc>
              <a:defRPr sz="1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ОБРАЗОВАНИЕ</a:t>
            </a:r>
          </a:p>
        </p:txBody>
      </p:sp>
      <p:sp>
        <p:nvSpPr>
          <p:cNvPr id="219" name="Object25"/>
          <p:cNvSpPr txBox="1"/>
          <p:nvPr/>
        </p:nvSpPr>
        <p:spPr>
          <a:xfrm>
            <a:off x="3086335" y="6965116"/>
            <a:ext cx="609601" cy="224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800"/>
              </a:lnSpc>
              <a:defRPr sz="1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ОПЫТ</a:t>
            </a:r>
          </a:p>
        </p:txBody>
      </p:sp>
      <p:sp>
        <p:nvSpPr>
          <p:cNvPr id="220" name="Object26"/>
          <p:cNvSpPr txBox="1"/>
          <p:nvPr/>
        </p:nvSpPr>
        <p:spPr>
          <a:xfrm>
            <a:off x="7601184" y="6965116"/>
            <a:ext cx="609601" cy="224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800"/>
              </a:lnSpc>
              <a:defRPr sz="1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ОПЫТ</a:t>
            </a:r>
          </a:p>
        </p:txBody>
      </p:sp>
      <p:sp>
        <p:nvSpPr>
          <p:cNvPr id="221" name="Object27"/>
          <p:cNvSpPr txBox="1"/>
          <p:nvPr/>
        </p:nvSpPr>
        <p:spPr>
          <a:xfrm>
            <a:off x="12116034" y="6965116"/>
            <a:ext cx="609601" cy="224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800"/>
              </a:lnSpc>
              <a:defRPr sz="1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ОПЫТ</a:t>
            </a:r>
          </a:p>
        </p:txBody>
      </p:sp>
      <p:sp>
        <p:nvSpPr>
          <p:cNvPr id="222" name="Object28"/>
          <p:cNvSpPr txBox="1"/>
          <p:nvPr/>
        </p:nvSpPr>
        <p:spPr>
          <a:xfrm>
            <a:off x="3086331" y="6438579"/>
            <a:ext cx="3198618" cy="224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800"/>
              </a:lnSpc>
              <a:defRPr sz="1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...</a:t>
            </a:r>
          </a:p>
        </p:txBody>
      </p:sp>
      <p:sp>
        <p:nvSpPr>
          <p:cNvPr id="223" name="Object29"/>
          <p:cNvSpPr txBox="1"/>
          <p:nvPr/>
        </p:nvSpPr>
        <p:spPr>
          <a:xfrm>
            <a:off x="7601181" y="6438579"/>
            <a:ext cx="3198618" cy="224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800"/>
              </a:lnSpc>
              <a:defRPr sz="1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...</a:t>
            </a:r>
          </a:p>
        </p:txBody>
      </p:sp>
      <p:sp>
        <p:nvSpPr>
          <p:cNvPr id="224" name="Object30"/>
          <p:cNvSpPr txBox="1"/>
          <p:nvPr/>
        </p:nvSpPr>
        <p:spPr>
          <a:xfrm>
            <a:off x="12116031" y="6438579"/>
            <a:ext cx="3198618" cy="224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800"/>
              </a:lnSpc>
              <a:defRPr sz="1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...</a:t>
            </a:r>
          </a:p>
        </p:txBody>
      </p:sp>
      <p:sp>
        <p:nvSpPr>
          <p:cNvPr id="225" name="Object31"/>
          <p:cNvSpPr txBox="1"/>
          <p:nvPr/>
        </p:nvSpPr>
        <p:spPr>
          <a:xfrm>
            <a:off x="3086331" y="7314623"/>
            <a:ext cx="3198618" cy="224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800"/>
              </a:lnSpc>
              <a:defRPr sz="1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...</a:t>
            </a:r>
          </a:p>
        </p:txBody>
      </p:sp>
      <p:sp>
        <p:nvSpPr>
          <p:cNvPr id="226" name="Object32"/>
          <p:cNvSpPr txBox="1"/>
          <p:nvPr/>
        </p:nvSpPr>
        <p:spPr>
          <a:xfrm>
            <a:off x="7601181" y="7314623"/>
            <a:ext cx="3198618" cy="224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800"/>
              </a:lnSpc>
              <a:defRPr sz="1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...</a:t>
            </a:r>
          </a:p>
        </p:txBody>
      </p:sp>
      <p:sp>
        <p:nvSpPr>
          <p:cNvPr id="227" name="Object33"/>
          <p:cNvSpPr txBox="1"/>
          <p:nvPr/>
        </p:nvSpPr>
        <p:spPr>
          <a:xfrm>
            <a:off x="12116031" y="7314623"/>
            <a:ext cx="3198618" cy="224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800"/>
              </a:lnSpc>
              <a:defRPr sz="1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8288000" cy="10001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10001250"/>
            <a:ext cx="18288000" cy="2857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1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049500" y="762000"/>
            <a:ext cx="2476500" cy="1181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2" name="Object 4" descr="Object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676525" y="9977438"/>
            <a:ext cx="1432560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3" name="Object 5" descr="Object 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33500" y="3452812"/>
            <a:ext cx="672465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4" name="Object 6" descr="Object 6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33500" y="4710112"/>
            <a:ext cx="672465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5" name="Object 7" descr="Object 7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33500" y="4119562"/>
            <a:ext cx="672465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6" name="Object 8" descr="Object 8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33500" y="5376862"/>
            <a:ext cx="6724650" cy="19051"/>
          </a:xfrm>
          <a:prstGeom prst="rect">
            <a:avLst/>
          </a:prstGeom>
          <a:ln w="12700">
            <a:miter lim="400000"/>
          </a:ln>
        </p:spPr>
      </p:pic>
      <p:sp>
        <p:nvSpPr>
          <p:cNvPr id="237" name="Object10"/>
          <p:cNvSpPr txBox="1"/>
          <p:nvPr/>
        </p:nvSpPr>
        <p:spPr>
          <a:xfrm>
            <a:off x="1333500" y="762000"/>
            <a:ext cx="5810250" cy="524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4100"/>
              </a:lnSpc>
              <a:defRPr sz="4100">
                <a:solidFill>
                  <a:srgbClr val="FFFFFF"/>
                </a:solidFill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СТАТУС ПРОЕКТА</a:t>
            </a:r>
          </a:p>
        </p:txBody>
      </p:sp>
      <p:sp>
        <p:nvSpPr>
          <p:cNvPr id="238" name="Object11"/>
          <p:cNvSpPr txBox="1"/>
          <p:nvPr/>
        </p:nvSpPr>
        <p:spPr>
          <a:xfrm>
            <a:off x="1323975" y="2495550"/>
            <a:ext cx="3267075" cy="3654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2900"/>
              </a:lnSpc>
              <a:defRPr sz="27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ЧТО УЖЕ СДЕЛАНО:</a:t>
            </a:r>
          </a:p>
        </p:txBody>
      </p:sp>
      <p:sp>
        <p:nvSpPr>
          <p:cNvPr id="239" name="Object12"/>
          <p:cNvSpPr txBox="1"/>
          <p:nvPr/>
        </p:nvSpPr>
        <p:spPr>
          <a:xfrm>
            <a:off x="10239375" y="5981700"/>
            <a:ext cx="6362700" cy="7228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ЕСЛИ ЕСТЬ ПЕРВЫЕ ЦИФРЫ ПО ТРЕКШНУ (ДОХОДЫ / ПРИБЫЛЬ / КОЛИЧЕСТВО ПРОДАЖ) – ОБЯЗАТЕЛЬНО ВКЛЮЧИТЬ В ЭТОТ СЛАЙД!</a:t>
            </a:r>
          </a:p>
        </p:txBody>
      </p:sp>
      <p:sp>
        <p:nvSpPr>
          <p:cNvPr id="240" name="Object13"/>
          <p:cNvSpPr txBox="1"/>
          <p:nvPr/>
        </p:nvSpPr>
        <p:spPr>
          <a:xfrm>
            <a:off x="1333500" y="3162300"/>
            <a:ext cx="674370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....</a:t>
            </a:r>
          </a:p>
        </p:txBody>
      </p:sp>
      <p:sp>
        <p:nvSpPr>
          <p:cNvPr id="241" name="Object14"/>
          <p:cNvSpPr txBox="1"/>
          <p:nvPr/>
        </p:nvSpPr>
        <p:spPr>
          <a:xfrm>
            <a:off x="1333500" y="4419600"/>
            <a:ext cx="674370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....</a:t>
            </a:r>
          </a:p>
        </p:txBody>
      </p:sp>
      <p:sp>
        <p:nvSpPr>
          <p:cNvPr id="242" name="Object15"/>
          <p:cNvSpPr txBox="1"/>
          <p:nvPr/>
        </p:nvSpPr>
        <p:spPr>
          <a:xfrm>
            <a:off x="1333500" y="3829050"/>
            <a:ext cx="674370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....</a:t>
            </a:r>
          </a:p>
        </p:txBody>
      </p:sp>
      <p:sp>
        <p:nvSpPr>
          <p:cNvPr id="243" name="Object16"/>
          <p:cNvSpPr txBox="1"/>
          <p:nvPr/>
        </p:nvSpPr>
        <p:spPr>
          <a:xfrm>
            <a:off x="1333500" y="5086350"/>
            <a:ext cx="674370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....</a:t>
            </a:r>
          </a:p>
        </p:txBody>
      </p:sp>
      <p:graphicFrame>
        <p:nvGraphicFramePr>
          <p:cNvPr id="244" name="Google Shape;628;p15"/>
          <p:cNvGraphicFramePr/>
          <p:nvPr/>
        </p:nvGraphicFramePr>
        <p:xfrm>
          <a:off x="10359202" y="2941868"/>
          <a:ext cx="5996046" cy="2526999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7"/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8307050" cy="10001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7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10001250"/>
            <a:ext cx="18307050" cy="2857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8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049500" y="762000"/>
            <a:ext cx="2476500" cy="1181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9" name="Object 4" descr="Object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23975" y="2614613"/>
            <a:ext cx="15640050" cy="19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0" name="Object 5" descr="Object 5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23975" y="2995613"/>
            <a:ext cx="15640050" cy="19051"/>
          </a:xfrm>
          <a:prstGeom prst="rect">
            <a:avLst/>
          </a:prstGeom>
          <a:ln w="12700">
            <a:miter lim="400000"/>
          </a:ln>
        </p:spPr>
      </p:pic>
      <p:sp>
        <p:nvSpPr>
          <p:cNvPr id="251" name="Object6"/>
          <p:cNvSpPr txBox="1"/>
          <p:nvPr/>
        </p:nvSpPr>
        <p:spPr>
          <a:xfrm>
            <a:off x="1333500" y="762000"/>
            <a:ext cx="5562600" cy="1044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4100"/>
              </a:lnSpc>
              <a:defRPr sz="4100">
                <a:solidFill>
                  <a:srgbClr val="FFFFFF"/>
                </a:solidFill>
                <a:latin typeface="Tahoma Bold"/>
                <a:ea typeface="Tahoma Bold"/>
                <a:cs typeface="Tahoma Bold"/>
                <a:sym typeface="Tahoma Bold"/>
              </a:defRPr>
            </a:lvl1pPr>
          </a:lstStyle>
          <a:p>
            <a:pPr/>
            <a:r>
              <a:t>ИНВЕСТИЦИОННОЕ ПРЕДЛОЖЕНИЕ</a:t>
            </a:r>
          </a:p>
        </p:txBody>
      </p:sp>
      <p:sp>
        <p:nvSpPr>
          <p:cNvPr id="252" name="Object7"/>
          <p:cNvSpPr txBox="1"/>
          <p:nvPr/>
        </p:nvSpPr>
        <p:spPr>
          <a:xfrm>
            <a:off x="1333500" y="2324100"/>
            <a:ext cx="1622107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....</a:t>
            </a:r>
          </a:p>
        </p:txBody>
      </p:sp>
      <p:sp>
        <p:nvSpPr>
          <p:cNvPr id="253" name="Object8"/>
          <p:cNvSpPr txBox="1"/>
          <p:nvPr/>
        </p:nvSpPr>
        <p:spPr>
          <a:xfrm>
            <a:off x="1333500" y="2705100"/>
            <a:ext cx="1622107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....</a:t>
            </a:r>
          </a:p>
        </p:txBody>
      </p:sp>
      <p:sp>
        <p:nvSpPr>
          <p:cNvPr id="254" name="Object9"/>
          <p:cNvSpPr txBox="1"/>
          <p:nvPr/>
        </p:nvSpPr>
        <p:spPr>
          <a:xfrm>
            <a:off x="1333500" y="3695700"/>
            <a:ext cx="209550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УСЛОВИЯ УЧАСТИЯ</a:t>
            </a:r>
          </a:p>
        </p:txBody>
      </p:sp>
      <p:sp>
        <p:nvSpPr>
          <p:cNvPr id="255" name="Object10"/>
          <p:cNvSpPr txBox="1"/>
          <p:nvPr/>
        </p:nvSpPr>
        <p:spPr>
          <a:xfrm>
            <a:off x="1333500" y="4229100"/>
            <a:ext cx="196215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ОЦЕНКА ПРОЕКТА</a:t>
            </a:r>
          </a:p>
        </p:txBody>
      </p:sp>
      <p:sp>
        <p:nvSpPr>
          <p:cNvPr id="256" name="Object11"/>
          <p:cNvSpPr txBox="1"/>
          <p:nvPr/>
        </p:nvSpPr>
        <p:spPr>
          <a:xfrm>
            <a:off x="1333500" y="4762500"/>
            <a:ext cx="40862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НЕОБХОДИМЫЙ ОБЪЕМ ИНВЕСТИЦИЙ</a:t>
            </a:r>
          </a:p>
        </p:txBody>
      </p:sp>
      <p:sp>
        <p:nvSpPr>
          <p:cNvPr id="257" name="Object12"/>
          <p:cNvSpPr txBox="1"/>
          <p:nvPr/>
        </p:nvSpPr>
        <p:spPr>
          <a:xfrm>
            <a:off x="1333500" y="5295900"/>
            <a:ext cx="5702813" cy="7228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ДОЛЕВОЕ УЧАСТИЕ ИНВЕСТОРА </a:t>
            </a:r>
            <a:r>
              <a:rPr>
                <a:solidFill>
                  <a:srgbClr val="FF0000"/>
                </a:solidFill>
              </a:rPr>
              <a:t>(в случае equity)</a:t>
            </a:r>
            <a:br>
              <a:rPr>
                <a:solidFill>
                  <a:srgbClr val="FF0000"/>
                </a:solidFill>
              </a:rPr>
            </a:br>
            <a:r>
              <a:rPr>
                <a:solidFill>
                  <a:srgbClr val="FF0000"/>
                </a:solidFill>
              </a:rPr>
              <a:t>в случае loan – процент, под который даются деньги</a:t>
            </a:r>
            <a:br>
              <a:rPr>
                <a:solidFill>
                  <a:srgbClr val="FF0000"/>
                </a:solidFill>
              </a:rPr>
            </a:br>
            <a:r>
              <a:rPr>
                <a:solidFill>
                  <a:srgbClr val="FF0000"/>
                </a:solidFill>
              </a:rPr>
              <a:t>в иных случаях – по ситуации</a:t>
            </a:r>
          </a:p>
        </p:txBody>
      </p:sp>
      <p:sp>
        <p:nvSpPr>
          <p:cNvPr id="258" name="Object14"/>
          <p:cNvSpPr txBox="1"/>
          <p:nvPr/>
        </p:nvSpPr>
        <p:spPr>
          <a:xfrm>
            <a:off x="1333500" y="6362700"/>
            <a:ext cx="14573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ПОКАЗАТЕЛИ</a:t>
            </a:r>
          </a:p>
        </p:txBody>
      </p:sp>
      <p:sp>
        <p:nvSpPr>
          <p:cNvPr id="259" name="Object16"/>
          <p:cNvSpPr txBox="1"/>
          <p:nvPr/>
        </p:nvSpPr>
        <p:spPr>
          <a:xfrm>
            <a:off x="1333500" y="6896100"/>
            <a:ext cx="4886325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ГОДОВОЙ ОБОРОТ КОМПАНИИ ЧЕРЕЗ 3 ГОДА</a:t>
            </a:r>
          </a:p>
        </p:txBody>
      </p:sp>
      <p:sp>
        <p:nvSpPr>
          <p:cNvPr id="260" name="Object19"/>
          <p:cNvSpPr txBox="1"/>
          <p:nvPr/>
        </p:nvSpPr>
        <p:spPr>
          <a:xfrm>
            <a:off x="8334375" y="4229100"/>
            <a:ext cx="36195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???</a:t>
            </a:r>
          </a:p>
        </p:txBody>
      </p:sp>
      <p:sp>
        <p:nvSpPr>
          <p:cNvPr id="261" name="Object23"/>
          <p:cNvSpPr txBox="1"/>
          <p:nvPr/>
        </p:nvSpPr>
        <p:spPr>
          <a:xfrm>
            <a:off x="8343900" y="4762500"/>
            <a:ext cx="36195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???</a:t>
            </a:r>
          </a:p>
        </p:txBody>
      </p:sp>
      <p:sp>
        <p:nvSpPr>
          <p:cNvPr id="262" name="Object24"/>
          <p:cNvSpPr txBox="1"/>
          <p:nvPr/>
        </p:nvSpPr>
        <p:spPr>
          <a:xfrm>
            <a:off x="8382000" y="6896100"/>
            <a:ext cx="36195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???</a:t>
            </a:r>
          </a:p>
        </p:txBody>
      </p:sp>
      <p:sp>
        <p:nvSpPr>
          <p:cNvPr id="263" name="Object27"/>
          <p:cNvSpPr txBox="1"/>
          <p:nvPr/>
        </p:nvSpPr>
        <p:spPr>
          <a:xfrm>
            <a:off x="8343900" y="5295900"/>
            <a:ext cx="36195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???</a:t>
            </a:r>
          </a:p>
        </p:txBody>
      </p:sp>
      <p:sp>
        <p:nvSpPr>
          <p:cNvPr id="264" name="Object28"/>
          <p:cNvSpPr txBox="1"/>
          <p:nvPr/>
        </p:nvSpPr>
        <p:spPr>
          <a:xfrm>
            <a:off x="8382000" y="7429500"/>
            <a:ext cx="36195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???</a:t>
            </a:r>
          </a:p>
        </p:txBody>
      </p:sp>
      <p:sp>
        <p:nvSpPr>
          <p:cNvPr id="265" name="Object29"/>
          <p:cNvSpPr txBox="1"/>
          <p:nvPr/>
        </p:nvSpPr>
        <p:spPr>
          <a:xfrm>
            <a:off x="8382000" y="7962900"/>
            <a:ext cx="36195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???</a:t>
            </a:r>
          </a:p>
        </p:txBody>
      </p:sp>
      <p:sp>
        <p:nvSpPr>
          <p:cNvPr id="266" name="Object30"/>
          <p:cNvSpPr txBox="1"/>
          <p:nvPr/>
        </p:nvSpPr>
        <p:spPr>
          <a:xfrm>
            <a:off x="1333500" y="7429500"/>
            <a:ext cx="377190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ОЦЕНКА КОМПАНИИ ЧЕРЕЗ 3 ГОДА</a:t>
            </a:r>
          </a:p>
        </p:txBody>
      </p:sp>
      <p:sp>
        <p:nvSpPr>
          <p:cNvPr id="267" name="Object31"/>
          <p:cNvSpPr txBox="1"/>
          <p:nvPr/>
        </p:nvSpPr>
        <p:spPr>
          <a:xfrm>
            <a:off x="1333500" y="7962900"/>
            <a:ext cx="379095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ОКУПАЕМОСТЬ ИНВЕСТИЦИЙ (ROI)</a:t>
            </a:r>
          </a:p>
        </p:txBody>
      </p:sp>
      <p:sp>
        <p:nvSpPr>
          <p:cNvPr id="268" name="Object29"/>
          <p:cNvSpPr txBox="1"/>
          <p:nvPr/>
        </p:nvSpPr>
        <p:spPr>
          <a:xfrm>
            <a:off x="7602375" y="8496300"/>
            <a:ext cx="1141575" cy="4815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1-2 варианта</a:t>
            </a:r>
          </a:p>
        </p:txBody>
      </p:sp>
      <p:sp>
        <p:nvSpPr>
          <p:cNvPr id="269" name="Object31"/>
          <p:cNvSpPr txBox="1"/>
          <p:nvPr/>
        </p:nvSpPr>
        <p:spPr>
          <a:xfrm>
            <a:off x="1333500" y="8496300"/>
            <a:ext cx="3790950" cy="240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СТРАТЕГИИ ВЫХОДА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8288000" cy="10001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10001250"/>
            <a:ext cx="18288000" cy="2857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3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049500" y="762000"/>
            <a:ext cx="2476500" cy="1181100"/>
          </a:xfrm>
          <a:prstGeom prst="rect">
            <a:avLst/>
          </a:prstGeom>
          <a:ln w="12700">
            <a:miter lim="400000"/>
          </a:ln>
        </p:spPr>
      </p:pic>
      <p:sp>
        <p:nvSpPr>
          <p:cNvPr id="274" name="Object4"/>
          <p:cNvSpPr txBox="1"/>
          <p:nvPr/>
        </p:nvSpPr>
        <p:spPr>
          <a:xfrm>
            <a:off x="4660237" y="4314825"/>
            <a:ext cx="8967526" cy="1376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5400"/>
              </a:lnSpc>
              <a:defRPr sz="5400">
                <a:solidFill>
                  <a:srgbClr val="FFFFFF"/>
                </a:solidFill>
                <a:latin typeface="Tahoma Bold"/>
                <a:ea typeface="Tahoma Bold"/>
                <a:cs typeface="Tahoma Bold"/>
                <a:sym typeface="Tahoma Bold"/>
              </a:defRPr>
            </a:pPr>
            <a:r>
              <a:t>СПАСИБО </a:t>
            </a:r>
          </a:p>
          <a:p>
            <a:pPr algn="ctr">
              <a:lnSpc>
                <a:spcPts val="5400"/>
              </a:lnSpc>
              <a:defRPr sz="5400">
                <a:solidFill>
                  <a:srgbClr val="FFFFFF"/>
                </a:solidFill>
                <a:latin typeface="Tahoma Bold"/>
                <a:ea typeface="Tahoma Bold"/>
                <a:cs typeface="Tahoma Bold"/>
                <a:sym typeface="Tahoma Bold"/>
              </a:defRPr>
            </a:pPr>
            <a:r>
              <a:t>ЗА ВНИМАНИЕ!</a:t>
            </a:r>
          </a:p>
        </p:txBody>
      </p:sp>
      <p:sp>
        <p:nvSpPr>
          <p:cNvPr id="275" name="Object5"/>
          <p:cNvSpPr txBox="1"/>
          <p:nvPr/>
        </p:nvSpPr>
        <p:spPr>
          <a:xfrm>
            <a:off x="8115300" y="6202872"/>
            <a:ext cx="2066925" cy="301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2400"/>
              </a:lnSpc>
              <a:defRPr sz="2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ИМЯ ФАМИЛИЯ</a:t>
            </a:r>
          </a:p>
        </p:txBody>
      </p:sp>
      <p:sp>
        <p:nvSpPr>
          <p:cNvPr id="276" name="Object6"/>
          <p:cNvSpPr txBox="1"/>
          <p:nvPr/>
        </p:nvSpPr>
        <p:spPr>
          <a:xfrm>
            <a:off x="8667750" y="6630359"/>
            <a:ext cx="962025" cy="240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9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E-MAIL@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