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Manrope Medium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340">
          <p15:clr>
            <a:srgbClr val="747775"/>
          </p15:clr>
        </p15:guide>
        <p15:guide id="2" pos="5637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40"/>
        <p:guide pos="563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ManropeMedium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ManropeMedium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3bfdf5da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3bfdf5da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1fbcafd40_0_4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1fbcafd40_0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f1fbcafd40_0_4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f1fbcafd40_0_4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53d37196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f53d37196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53d371967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f53d371967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35a061ced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f35a061ced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53d371967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f53d371967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1fbcafd40_0_4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f1fbcafd40_0_4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f1fbcafd40_0_5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f1fbcafd40_0_5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1fbcafd40_0_5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f1fbcafd40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442132" y="880500"/>
            <a:ext cx="43308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Перед вами шаблон презентации для проекта «Путеводная звезда 2026».</a:t>
            </a:r>
            <a:endParaRPr sz="1400">
              <a:solidFill>
                <a:srgbClr val="F2C998"/>
              </a:solidFill>
            </a:endParaRPr>
          </a:p>
        </p:txBody>
      </p:sp>
      <p:sp>
        <p:nvSpPr>
          <p:cNvPr id="55" name="Google Shape;55;p13"/>
          <p:cNvSpPr txBox="1"/>
          <p:nvPr>
            <p:ph type="title"/>
          </p:nvPr>
        </p:nvSpPr>
        <p:spPr>
          <a:xfrm>
            <a:off x="427700" y="358775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Как работать с шаблоном презентации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56" name="Google Shape;56;p13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358775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442121" y="4385200"/>
            <a:ext cx="70557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400">
                <a:solidFill>
                  <a:schemeClr val="lt1"/>
                </a:solidFill>
              </a:rPr>
              <a:t>Перед отправкой конкурсной заявки удалите этот слайд-инструкцию.</a:t>
            </a:r>
            <a:endParaRPr b="1" sz="1400">
              <a:solidFill>
                <a:schemeClr val="lt1"/>
              </a:solidFill>
            </a:endParaRPr>
          </a:p>
        </p:txBody>
      </p:sp>
      <p:pic>
        <p:nvPicPr>
          <p:cNvPr id="58" name="Google Shape;58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2131775"/>
            <a:ext cx="236200" cy="2362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>
            <p:ph idx="1" type="body"/>
          </p:nvPr>
        </p:nvSpPr>
        <p:spPr>
          <a:xfrm>
            <a:off x="442132" y="1637625"/>
            <a:ext cx="43308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400">
                <a:solidFill>
                  <a:srgbClr val="F2C998"/>
                </a:solidFill>
              </a:rPr>
              <a:t>Как работать с этим шаблоном:</a:t>
            </a:r>
            <a:endParaRPr b="1" sz="1400">
              <a:solidFill>
                <a:srgbClr val="F2C998"/>
              </a:solidFill>
            </a:endParaRPr>
          </a:p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831800" y="2054025"/>
            <a:ext cx="7998600" cy="189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Используйте шаблон как основу для создания конкурсной заявки. </a:t>
            </a:r>
            <a:endParaRPr sz="1400">
              <a:solidFill>
                <a:srgbClr val="F2C998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Постарайтесь разместить информацию не более, чем на 10 слайдах.</a:t>
            </a:r>
            <a:endParaRPr sz="1400">
              <a:solidFill>
                <a:srgbClr val="F2C998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Если элемент из одного слайда нужен на другом слайде, то просто скопируйте его.</a:t>
            </a:r>
            <a:endParaRPr sz="1400">
              <a:solidFill>
                <a:srgbClr val="F2C998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Заменяйте и добавляйте текст и изображения в отведенных для этого полях.</a:t>
            </a:r>
            <a:endParaRPr sz="1400">
              <a:solidFill>
                <a:srgbClr val="F2C998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Изображения, расположенные в шаблоне, нужно заменить на ваши фотографии.</a:t>
            </a:r>
            <a:endParaRPr sz="1400">
              <a:solidFill>
                <a:srgbClr val="F2C998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Можете убрать лишние декоративные элементы, если информация не помещается.</a:t>
            </a:r>
            <a:endParaRPr sz="1400">
              <a:solidFill>
                <a:srgbClr val="F2C998"/>
              </a:solidFill>
            </a:endParaRPr>
          </a:p>
        </p:txBody>
      </p:sp>
      <p:pic>
        <p:nvPicPr>
          <p:cNvPr id="61" name="Google Shape;61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2428350"/>
            <a:ext cx="236200" cy="23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2724925"/>
            <a:ext cx="236200" cy="23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3021500"/>
            <a:ext cx="236200" cy="23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3318075"/>
            <a:ext cx="236200" cy="23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3614650"/>
            <a:ext cx="236200" cy="23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04651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2"/>
          <p:cNvSpPr/>
          <p:nvPr/>
        </p:nvSpPr>
        <p:spPr>
          <a:xfrm>
            <a:off x="0" y="-75"/>
            <a:ext cx="5741400" cy="51435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2"/>
          <p:cNvSpPr txBox="1"/>
          <p:nvPr>
            <p:ph type="title"/>
          </p:nvPr>
        </p:nvSpPr>
        <p:spPr>
          <a:xfrm>
            <a:off x="427700" y="358775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Гастрономия</a:t>
            </a:r>
            <a:endParaRPr b="1" sz="1820">
              <a:solidFill>
                <a:srgbClr val="F2C998"/>
              </a:solidFill>
            </a:endParaRPr>
          </a:p>
        </p:txBody>
      </p:sp>
      <p:sp>
        <p:nvSpPr>
          <p:cNvPr id="200" name="Google Shape;200;p22"/>
          <p:cNvSpPr txBox="1"/>
          <p:nvPr>
            <p:ph idx="1" type="body"/>
          </p:nvPr>
        </p:nvSpPr>
        <p:spPr>
          <a:xfrm>
            <a:off x="437375" y="930125"/>
            <a:ext cx="4899300" cy="114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Опишите подход к организации питания гостей, расскажите о видах кухонь, которые представлены </a:t>
            </a:r>
            <a:br>
              <a:rPr lang="ru" sz="1400">
                <a:solidFill>
                  <a:srgbClr val="F2C998"/>
                </a:solidFill>
              </a:rPr>
            </a:br>
            <a:r>
              <a:rPr lang="ru" sz="1400">
                <a:solidFill>
                  <a:srgbClr val="F2C998"/>
                </a:solidFill>
              </a:rPr>
              <a:t>в ресторане гостиницы, о шеф-поваре, фирменных блюдах и процессе утилизации отходов.</a:t>
            </a:r>
            <a:endParaRPr sz="1400">
              <a:solidFill>
                <a:srgbClr val="F2C998"/>
              </a:solidFill>
            </a:endParaRPr>
          </a:p>
        </p:txBody>
      </p:sp>
      <p:sp>
        <p:nvSpPr>
          <p:cNvPr id="201" name="Google Shape;201;p22"/>
          <p:cNvSpPr txBox="1"/>
          <p:nvPr>
            <p:ph idx="1" type="body"/>
          </p:nvPr>
        </p:nvSpPr>
        <p:spPr>
          <a:xfrm>
            <a:off x="437368" y="2321527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  <p:pic>
        <p:nvPicPr>
          <p:cNvPr id="202" name="Google Shape;202;p22" title="Group 82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009" y="4406900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2"/>
          <p:cNvSpPr txBox="1"/>
          <p:nvPr>
            <p:ph idx="1" type="body"/>
          </p:nvPr>
        </p:nvSpPr>
        <p:spPr>
          <a:xfrm>
            <a:off x="6035400" y="2394750"/>
            <a:ext cx="2728500" cy="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B7B7B7"/>
                </a:solidFill>
              </a:rPr>
              <a:t>*Добавьте ваше фото</a:t>
            </a:r>
            <a:endParaRPr sz="1100">
              <a:solidFill>
                <a:srgbClr val="B7B7B7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3"/>
          <p:cNvSpPr txBox="1"/>
          <p:nvPr>
            <p:ph idx="1" type="body"/>
          </p:nvPr>
        </p:nvSpPr>
        <p:spPr>
          <a:xfrm>
            <a:off x="437375" y="903054"/>
            <a:ext cx="6188100" cy="89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Укажите средний уровень рейтинга в российских системах бронирования и иных системах оценок и отзывов пользователей в информационной-телекоммуникационной сети «Интернет».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09" name="Google Shape;209;p23"/>
          <p:cNvSpPr/>
          <p:nvPr/>
        </p:nvSpPr>
        <p:spPr>
          <a:xfrm>
            <a:off x="546510" y="2741179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23"/>
          <p:cNvSpPr txBox="1"/>
          <p:nvPr>
            <p:ph idx="1" type="body"/>
          </p:nvPr>
        </p:nvSpPr>
        <p:spPr>
          <a:xfrm>
            <a:off x="437376" y="3930475"/>
            <a:ext cx="5613900" cy="66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999999"/>
                </a:solidFill>
              </a:rPr>
              <a:t>*Логотипы систем бронирования рядом с их оценками</a:t>
            </a:r>
            <a:endParaRPr b="1" sz="1000">
              <a:solidFill>
                <a:srgbClr val="999999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000">
                <a:solidFill>
                  <a:srgbClr val="999999"/>
                </a:solidFill>
              </a:rPr>
              <a:t>*Можно добавить количество отзывов в качестве дополнительной цифры.</a:t>
            </a:r>
            <a:endParaRPr b="1" sz="1000">
              <a:solidFill>
                <a:srgbClr val="999999"/>
              </a:solidFill>
            </a:endParaRPr>
          </a:p>
        </p:txBody>
      </p:sp>
      <p:sp>
        <p:nvSpPr>
          <p:cNvPr id="211" name="Google Shape;211;p23"/>
          <p:cNvSpPr txBox="1"/>
          <p:nvPr>
            <p:ph idx="1" type="body"/>
          </p:nvPr>
        </p:nvSpPr>
        <p:spPr>
          <a:xfrm>
            <a:off x="437368" y="1720556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sp>
        <p:nvSpPr>
          <p:cNvPr id="212" name="Google Shape;212;p23"/>
          <p:cNvSpPr txBox="1"/>
          <p:nvPr>
            <p:ph idx="1" type="body"/>
          </p:nvPr>
        </p:nvSpPr>
        <p:spPr>
          <a:xfrm>
            <a:off x="437368" y="4686985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200">
                <a:solidFill>
                  <a:srgbClr val="104651"/>
                </a:solidFill>
              </a:rPr>
              <a:t>2026</a:t>
            </a:r>
            <a:endParaRPr b="1" sz="1200">
              <a:solidFill>
                <a:srgbClr val="104651"/>
              </a:solidFill>
            </a:endParaRPr>
          </a:p>
        </p:txBody>
      </p:sp>
      <p:pic>
        <p:nvPicPr>
          <p:cNvPr id="213" name="Google Shape;213;p23" title="Звезда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665" y="3187104"/>
            <a:ext cx="369300" cy="3693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3"/>
          <p:cNvSpPr txBox="1"/>
          <p:nvPr>
            <p:ph idx="1" type="body"/>
          </p:nvPr>
        </p:nvSpPr>
        <p:spPr>
          <a:xfrm>
            <a:off x="1128192" y="3171654"/>
            <a:ext cx="17922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Рейтинг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15" name="Google Shape;215;p23"/>
          <p:cNvSpPr txBox="1"/>
          <p:nvPr>
            <p:ph idx="1" type="body"/>
          </p:nvPr>
        </p:nvSpPr>
        <p:spPr>
          <a:xfrm>
            <a:off x="648236" y="2826254"/>
            <a:ext cx="24126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400">
                <a:solidFill>
                  <a:srgbClr val="104651"/>
                </a:solidFill>
              </a:rPr>
              <a:t>Система бронирования</a:t>
            </a:r>
            <a:endParaRPr b="1" sz="1400">
              <a:solidFill>
                <a:srgbClr val="104651"/>
              </a:solidFill>
            </a:endParaRPr>
          </a:p>
        </p:txBody>
      </p:sp>
      <p:sp>
        <p:nvSpPr>
          <p:cNvPr id="216" name="Google Shape;216;p23"/>
          <p:cNvSpPr/>
          <p:nvPr/>
        </p:nvSpPr>
        <p:spPr>
          <a:xfrm>
            <a:off x="3303735" y="2741179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7" name="Google Shape;217;p23" title="Звезда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2890" y="3187104"/>
            <a:ext cx="369300" cy="3693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3"/>
          <p:cNvSpPr txBox="1"/>
          <p:nvPr>
            <p:ph idx="1" type="body"/>
          </p:nvPr>
        </p:nvSpPr>
        <p:spPr>
          <a:xfrm>
            <a:off x="3885417" y="3171654"/>
            <a:ext cx="17922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Рейтинг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19" name="Google Shape;219;p23"/>
          <p:cNvSpPr txBox="1"/>
          <p:nvPr>
            <p:ph idx="1" type="body"/>
          </p:nvPr>
        </p:nvSpPr>
        <p:spPr>
          <a:xfrm>
            <a:off x="3405461" y="2826254"/>
            <a:ext cx="24126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400">
                <a:solidFill>
                  <a:srgbClr val="104651"/>
                </a:solidFill>
              </a:rPr>
              <a:t>Система бронирования</a:t>
            </a:r>
            <a:endParaRPr b="1" sz="1400">
              <a:solidFill>
                <a:srgbClr val="104651"/>
              </a:solidFill>
            </a:endParaRPr>
          </a:p>
        </p:txBody>
      </p:sp>
      <p:sp>
        <p:nvSpPr>
          <p:cNvPr id="220" name="Google Shape;220;p23"/>
          <p:cNvSpPr/>
          <p:nvPr/>
        </p:nvSpPr>
        <p:spPr>
          <a:xfrm>
            <a:off x="6060960" y="2741179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1" name="Google Shape;221;p23" title="Звезда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115" y="3187104"/>
            <a:ext cx="369300" cy="3693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3"/>
          <p:cNvSpPr txBox="1"/>
          <p:nvPr>
            <p:ph idx="1" type="body"/>
          </p:nvPr>
        </p:nvSpPr>
        <p:spPr>
          <a:xfrm>
            <a:off x="6642642" y="3171654"/>
            <a:ext cx="17922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Рейтинг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23" name="Google Shape;223;p23"/>
          <p:cNvSpPr txBox="1"/>
          <p:nvPr>
            <p:ph idx="1" type="body"/>
          </p:nvPr>
        </p:nvSpPr>
        <p:spPr>
          <a:xfrm>
            <a:off x="6162686" y="2826254"/>
            <a:ext cx="24126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400">
                <a:solidFill>
                  <a:srgbClr val="104651"/>
                </a:solidFill>
              </a:rPr>
              <a:t>Система бронирования</a:t>
            </a:r>
            <a:endParaRPr b="1" sz="1400">
              <a:solidFill>
                <a:srgbClr val="104651"/>
              </a:solidFill>
            </a:endParaRPr>
          </a:p>
        </p:txBody>
      </p:sp>
      <p:sp>
        <p:nvSpPr>
          <p:cNvPr id="224" name="Google Shape;224;p23"/>
          <p:cNvSpPr/>
          <p:nvPr/>
        </p:nvSpPr>
        <p:spPr>
          <a:xfrm>
            <a:off x="0" y="0"/>
            <a:ext cx="9153600" cy="7059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3"/>
          <p:cNvSpPr txBox="1"/>
          <p:nvPr>
            <p:ph type="title"/>
          </p:nvPr>
        </p:nvSpPr>
        <p:spPr>
          <a:xfrm>
            <a:off x="427700" y="120600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Рейтинг 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226" name="Google Shape;226;p23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120600"/>
            <a:ext cx="991380" cy="46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/>
        </p:nvSpPr>
        <p:spPr>
          <a:xfrm>
            <a:off x="1894500" y="2079200"/>
            <a:ext cx="53550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>
                <a:solidFill>
                  <a:srgbClr val="F2C998"/>
                </a:solidFill>
              </a:rPr>
              <a:t>НАЗВАНИЕ</a:t>
            </a:r>
            <a:endParaRPr b="1" sz="3000">
              <a:solidFill>
                <a:srgbClr val="F2C998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>
                <a:solidFill>
                  <a:srgbClr val="F2C998"/>
                </a:solidFill>
              </a:rPr>
              <a:t>ГОСТИНИЦЫ/</a:t>
            </a:r>
            <a:endParaRPr b="1" sz="3000">
              <a:solidFill>
                <a:srgbClr val="F2C998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>
                <a:solidFill>
                  <a:srgbClr val="F2C998"/>
                </a:solidFill>
              </a:rPr>
              <a:t>ОРГАНИЗАЦИИ</a:t>
            </a:r>
            <a:endParaRPr b="1" sz="3000">
              <a:solidFill>
                <a:srgbClr val="F2C998"/>
              </a:solidFill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3787175" y="4279109"/>
            <a:ext cx="1436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2C998"/>
                </a:solidFill>
              </a:rPr>
              <a:t>Номинация</a:t>
            </a:r>
            <a:endParaRPr>
              <a:solidFill>
                <a:srgbClr val="F2C998"/>
              </a:solidFill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3072000" y="4447309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F2C998"/>
                </a:solidFill>
              </a:rPr>
              <a:t>Лучшая малая гостиница</a:t>
            </a:r>
            <a:endParaRPr b="1">
              <a:solidFill>
                <a:srgbClr val="F2C998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4461" y="138700"/>
            <a:ext cx="3859138" cy="50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/>
          <p:nvPr/>
        </p:nvSpPr>
        <p:spPr>
          <a:xfrm>
            <a:off x="0" y="0"/>
            <a:ext cx="9153600" cy="7059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5"/>
          <p:cNvSpPr txBox="1"/>
          <p:nvPr>
            <p:ph type="title"/>
          </p:nvPr>
        </p:nvSpPr>
        <p:spPr>
          <a:xfrm>
            <a:off x="427700" y="120600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Позиционирование </a:t>
            </a:r>
            <a:endParaRPr b="1" sz="1820">
              <a:solidFill>
                <a:srgbClr val="F2C998"/>
              </a:solidFill>
            </a:endParaRPr>
          </a:p>
        </p:txBody>
      </p:sp>
      <p:sp>
        <p:nvSpPr>
          <p:cNvPr id="80" name="Google Shape;80;p15"/>
          <p:cNvSpPr txBox="1"/>
          <p:nvPr>
            <p:ph idx="1" type="body"/>
          </p:nvPr>
        </p:nvSpPr>
        <p:spPr>
          <a:xfrm>
            <a:off x="437368" y="930125"/>
            <a:ext cx="48222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Расскажите про позиционирование гостиницы (бизнес-отель, семейный отель – при наличии)</a:t>
            </a:r>
            <a:endParaRPr sz="1400">
              <a:solidFill>
                <a:schemeClr val="dk1"/>
              </a:solidFill>
            </a:endParaRPr>
          </a:p>
        </p:txBody>
      </p:sp>
      <p:pic>
        <p:nvPicPr>
          <p:cNvPr id="81" name="Google Shape;81;p15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120600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/>
          <p:nvPr>
            <p:ph idx="1" type="body"/>
          </p:nvPr>
        </p:nvSpPr>
        <p:spPr>
          <a:xfrm>
            <a:off x="5399625" y="4702599"/>
            <a:ext cx="37443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D9D9D9"/>
                </a:solidFill>
              </a:rPr>
              <a:t>*Добавьте ваше фото, отражающее концепцию </a:t>
            </a:r>
            <a:endParaRPr sz="1200">
              <a:solidFill>
                <a:srgbClr val="D9D9D9"/>
              </a:solidFill>
            </a:endParaRPr>
          </a:p>
        </p:txBody>
      </p:sp>
      <p:sp>
        <p:nvSpPr>
          <p:cNvPr id="83" name="Google Shape;83;p15"/>
          <p:cNvSpPr txBox="1"/>
          <p:nvPr>
            <p:ph idx="1" type="body"/>
          </p:nvPr>
        </p:nvSpPr>
        <p:spPr>
          <a:xfrm>
            <a:off x="441176" y="1578128"/>
            <a:ext cx="40653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2-3 коротких тезиса, почему именно так 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84" name="Google Shape;84;p15"/>
          <p:cNvSpPr txBox="1"/>
          <p:nvPr>
            <p:ph idx="1" type="body"/>
          </p:nvPr>
        </p:nvSpPr>
        <p:spPr>
          <a:xfrm>
            <a:off x="437368" y="1976227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sp>
        <p:nvSpPr>
          <p:cNvPr id="85" name="Google Shape;85;p15"/>
          <p:cNvSpPr txBox="1"/>
          <p:nvPr>
            <p:ph idx="1" type="body"/>
          </p:nvPr>
        </p:nvSpPr>
        <p:spPr>
          <a:xfrm>
            <a:off x="437368" y="4686985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200">
                <a:solidFill>
                  <a:srgbClr val="104651"/>
                </a:solidFill>
              </a:rPr>
              <a:t>2026</a:t>
            </a:r>
            <a:endParaRPr b="1" sz="1200">
              <a:solidFill>
                <a:srgbClr val="104651"/>
              </a:solidFill>
            </a:endParaRPr>
          </a:p>
        </p:txBody>
      </p:sp>
      <p:sp>
        <p:nvSpPr>
          <p:cNvPr id="86" name="Google Shape;86;p15"/>
          <p:cNvSpPr txBox="1"/>
          <p:nvPr>
            <p:ph idx="1" type="body"/>
          </p:nvPr>
        </p:nvSpPr>
        <p:spPr>
          <a:xfrm>
            <a:off x="437387" y="2617575"/>
            <a:ext cx="4355700" cy="43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600">
                <a:solidFill>
                  <a:schemeClr val="dk1"/>
                </a:solidFill>
              </a:rPr>
              <a:t>1 главная мысль о подходе к сервису</a:t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87" name="Google Shape;87;p15"/>
          <p:cNvSpPr txBox="1"/>
          <p:nvPr>
            <p:ph idx="1" type="body"/>
          </p:nvPr>
        </p:nvSpPr>
        <p:spPr>
          <a:xfrm>
            <a:off x="437375" y="3027825"/>
            <a:ext cx="48222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2-3 пункта, в которых выражается стандарт: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88" name="Google Shape;88;p15"/>
          <p:cNvSpPr txBox="1"/>
          <p:nvPr>
            <p:ph idx="1" type="body"/>
          </p:nvPr>
        </p:nvSpPr>
        <p:spPr>
          <a:xfrm>
            <a:off x="437380" y="5129554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Вставьте свой текст</a:t>
            </a:r>
            <a:endParaRPr sz="1200">
              <a:solidFill>
                <a:schemeClr val="lt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89" name="Google Shape;89;p15"/>
          <p:cNvSpPr txBox="1"/>
          <p:nvPr>
            <p:ph idx="1" type="body"/>
          </p:nvPr>
        </p:nvSpPr>
        <p:spPr>
          <a:xfrm>
            <a:off x="824630" y="3428015"/>
            <a:ext cx="4822200" cy="12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1 пункт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2 пункт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3 пункт</a:t>
            </a:r>
            <a:endParaRPr sz="1400">
              <a:solidFill>
                <a:schemeClr val="dk1"/>
              </a:solidFill>
            </a:endParaRPr>
          </a:p>
        </p:txBody>
      </p:sp>
      <p:pic>
        <p:nvPicPr>
          <p:cNvPr id="90" name="Google Shape;90;p15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007" y="3480287"/>
            <a:ext cx="278525" cy="27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5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007" y="3889779"/>
            <a:ext cx="278525" cy="27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5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007" y="4283669"/>
            <a:ext cx="278525" cy="2785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" name="Google Shape;93;p15"/>
          <p:cNvCxnSpPr/>
          <p:nvPr/>
        </p:nvCxnSpPr>
        <p:spPr>
          <a:xfrm>
            <a:off x="512425" y="2533450"/>
            <a:ext cx="4157400" cy="0"/>
          </a:xfrm>
          <a:prstGeom prst="straightConnector1">
            <a:avLst/>
          </a:prstGeom>
          <a:noFill/>
          <a:ln cap="flat" cmpd="sng" w="19050">
            <a:solidFill>
              <a:srgbClr val="F2C998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>
            <p:ph idx="1" type="body"/>
          </p:nvPr>
        </p:nvSpPr>
        <p:spPr>
          <a:xfrm>
            <a:off x="437368" y="1112325"/>
            <a:ext cx="4822200" cy="8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Номерной фонд 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Количество работающего персонала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99" name="Google Shape;99;p16"/>
          <p:cNvSpPr txBox="1"/>
          <p:nvPr>
            <p:ph idx="1" type="body"/>
          </p:nvPr>
        </p:nvSpPr>
        <p:spPr>
          <a:xfrm>
            <a:off x="437371" y="3468807"/>
            <a:ext cx="2057400" cy="8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4100">
                <a:solidFill>
                  <a:srgbClr val="104651"/>
                </a:solidFill>
              </a:rPr>
              <a:t>500</a:t>
            </a:r>
            <a:endParaRPr b="1" sz="4100">
              <a:solidFill>
                <a:srgbClr val="104651"/>
              </a:solidFill>
            </a:endParaRPr>
          </a:p>
        </p:txBody>
      </p:sp>
      <p:sp>
        <p:nvSpPr>
          <p:cNvPr id="100" name="Google Shape;100;p16"/>
          <p:cNvSpPr txBox="1"/>
          <p:nvPr>
            <p:ph idx="1" type="body"/>
          </p:nvPr>
        </p:nvSpPr>
        <p:spPr>
          <a:xfrm>
            <a:off x="437371" y="4088689"/>
            <a:ext cx="20574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номеров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01" name="Google Shape;101;p16"/>
          <p:cNvSpPr txBox="1"/>
          <p:nvPr>
            <p:ph idx="1" type="body"/>
          </p:nvPr>
        </p:nvSpPr>
        <p:spPr>
          <a:xfrm>
            <a:off x="2494771" y="3468807"/>
            <a:ext cx="2057400" cy="8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4100">
                <a:solidFill>
                  <a:srgbClr val="104651"/>
                </a:solidFill>
              </a:rPr>
              <a:t>500</a:t>
            </a:r>
            <a:endParaRPr b="1" sz="4100">
              <a:solidFill>
                <a:srgbClr val="104651"/>
              </a:solidFill>
            </a:endParaRPr>
          </a:p>
        </p:txBody>
      </p:sp>
      <p:sp>
        <p:nvSpPr>
          <p:cNvPr id="102" name="Google Shape;102;p16"/>
          <p:cNvSpPr txBox="1"/>
          <p:nvPr>
            <p:ph idx="1" type="body"/>
          </p:nvPr>
        </p:nvSpPr>
        <p:spPr>
          <a:xfrm>
            <a:off x="2494771" y="4088689"/>
            <a:ext cx="20574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человек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03" name="Google Shape;103;p16"/>
          <p:cNvSpPr txBox="1"/>
          <p:nvPr>
            <p:ph idx="1" type="body"/>
          </p:nvPr>
        </p:nvSpPr>
        <p:spPr>
          <a:xfrm>
            <a:off x="4552171" y="3468807"/>
            <a:ext cx="2057400" cy="8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4100">
                <a:solidFill>
                  <a:srgbClr val="104651"/>
                </a:solidFill>
              </a:rPr>
              <a:t>500</a:t>
            </a:r>
            <a:endParaRPr b="1" sz="4100">
              <a:solidFill>
                <a:srgbClr val="104651"/>
              </a:solidFill>
            </a:endParaRPr>
          </a:p>
        </p:txBody>
      </p:sp>
      <p:sp>
        <p:nvSpPr>
          <p:cNvPr id="104" name="Google Shape;104;p16"/>
          <p:cNvSpPr txBox="1"/>
          <p:nvPr>
            <p:ph idx="1" type="body"/>
          </p:nvPr>
        </p:nvSpPr>
        <p:spPr>
          <a:xfrm>
            <a:off x="4552171" y="4088689"/>
            <a:ext cx="20574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номеров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05" name="Google Shape;105;p16"/>
          <p:cNvSpPr txBox="1"/>
          <p:nvPr>
            <p:ph idx="1" type="body"/>
          </p:nvPr>
        </p:nvSpPr>
        <p:spPr>
          <a:xfrm>
            <a:off x="6609571" y="3468807"/>
            <a:ext cx="2057400" cy="8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4100">
                <a:solidFill>
                  <a:srgbClr val="104651"/>
                </a:solidFill>
              </a:rPr>
              <a:t>5000</a:t>
            </a:r>
            <a:endParaRPr b="1" sz="4100">
              <a:solidFill>
                <a:srgbClr val="104651"/>
              </a:solidFill>
            </a:endParaRPr>
          </a:p>
        </p:txBody>
      </p:sp>
      <p:sp>
        <p:nvSpPr>
          <p:cNvPr id="106" name="Google Shape;106;p16"/>
          <p:cNvSpPr txBox="1"/>
          <p:nvPr>
            <p:ph idx="1" type="body"/>
          </p:nvPr>
        </p:nvSpPr>
        <p:spPr>
          <a:xfrm>
            <a:off x="6609571" y="4088689"/>
            <a:ext cx="20574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рублей</a:t>
            </a:r>
            <a:endParaRPr sz="1400">
              <a:solidFill>
                <a:schemeClr val="dk1"/>
              </a:solidFill>
            </a:endParaRPr>
          </a:p>
        </p:txBody>
      </p:sp>
      <p:cxnSp>
        <p:nvCxnSpPr>
          <p:cNvPr id="107" name="Google Shape;107;p16"/>
          <p:cNvCxnSpPr/>
          <p:nvPr/>
        </p:nvCxnSpPr>
        <p:spPr>
          <a:xfrm>
            <a:off x="504598" y="3446821"/>
            <a:ext cx="1451400" cy="0"/>
          </a:xfrm>
          <a:prstGeom prst="straightConnector1">
            <a:avLst/>
          </a:prstGeom>
          <a:noFill/>
          <a:ln cap="flat" cmpd="sng" w="19050">
            <a:solidFill>
              <a:srgbClr val="10465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8" name="Google Shape;108;p16"/>
          <p:cNvCxnSpPr/>
          <p:nvPr/>
        </p:nvCxnSpPr>
        <p:spPr>
          <a:xfrm>
            <a:off x="2579691" y="3446821"/>
            <a:ext cx="1451400" cy="0"/>
          </a:xfrm>
          <a:prstGeom prst="straightConnector1">
            <a:avLst/>
          </a:prstGeom>
          <a:noFill/>
          <a:ln cap="flat" cmpd="sng" w="19050">
            <a:solidFill>
              <a:srgbClr val="10465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9" name="Google Shape;109;p16"/>
          <p:cNvCxnSpPr/>
          <p:nvPr/>
        </p:nvCxnSpPr>
        <p:spPr>
          <a:xfrm>
            <a:off x="4620745" y="3446821"/>
            <a:ext cx="1451400" cy="0"/>
          </a:xfrm>
          <a:prstGeom prst="straightConnector1">
            <a:avLst/>
          </a:prstGeom>
          <a:noFill/>
          <a:ln cap="flat" cmpd="sng" w="19050">
            <a:solidFill>
              <a:srgbClr val="10465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0" name="Google Shape;110;p16"/>
          <p:cNvCxnSpPr/>
          <p:nvPr/>
        </p:nvCxnSpPr>
        <p:spPr>
          <a:xfrm>
            <a:off x="6695816" y="3446821"/>
            <a:ext cx="1451400" cy="0"/>
          </a:xfrm>
          <a:prstGeom prst="straightConnector1">
            <a:avLst/>
          </a:prstGeom>
          <a:noFill/>
          <a:ln cap="flat" cmpd="sng" w="19050">
            <a:solidFill>
              <a:srgbClr val="10465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1" name="Google Shape;111;p16" title="Звезда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0292" y="2518117"/>
            <a:ext cx="801900" cy="80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6" title="Звезда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21229" y="2518117"/>
            <a:ext cx="801900" cy="80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6" title="Звезда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65404" y="2518117"/>
            <a:ext cx="801900" cy="80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 title="Звезда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09579" y="2518117"/>
            <a:ext cx="801900" cy="80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 txBox="1"/>
          <p:nvPr>
            <p:ph idx="1" type="body"/>
          </p:nvPr>
        </p:nvSpPr>
        <p:spPr>
          <a:xfrm>
            <a:off x="437368" y="1950502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sp>
        <p:nvSpPr>
          <p:cNvPr id="116" name="Google Shape;116;p16"/>
          <p:cNvSpPr txBox="1"/>
          <p:nvPr>
            <p:ph idx="1" type="body"/>
          </p:nvPr>
        </p:nvSpPr>
        <p:spPr>
          <a:xfrm>
            <a:off x="437368" y="4686985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200">
                <a:solidFill>
                  <a:srgbClr val="104651"/>
                </a:solidFill>
              </a:rPr>
              <a:t>2026</a:t>
            </a:r>
            <a:endParaRPr b="1" sz="1200">
              <a:solidFill>
                <a:srgbClr val="104651"/>
              </a:solidFill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0" y="0"/>
            <a:ext cx="9153600" cy="7059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6"/>
          <p:cNvSpPr txBox="1"/>
          <p:nvPr>
            <p:ph type="title"/>
          </p:nvPr>
        </p:nvSpPr>
        <p:spPr>
          <a:xfrm>
            <a:off x="427700" y="120600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Гостиница в цифрах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119" name="Google Shape;119;p16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120600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>
            <p:ph idx="1" type="body"/>
          </p:nvPr>
        </p:nvSpPr>
        <p:spPr>
          <a:xfrm>
            <a:off x="4552175" y="1104175"/>
            <a:ext cx="41148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Среднемесячная загрузка номерного фонда с 1 июля 2025 по 1 сентября 2026 года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21" name="Google Shape;121;p16"/>
          <p:cNvSpPr txBox="1"/>
          <p:nvPr>
            <p:ph idx="1" type="body"/>
          </p:nvPr>
        </p:nvSpPr>
        <p:spPr>
          <a:xfrm>
            <a:off x="4552175" y="1752375"/>
            <a:ext cx="42846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Средняя цена за номер категории стандарт </a:t>
            </a:r>
            <a:br>
              <a:rPr lang="ru" sz="1400">
                <a:solidFill>
                  <a:schemeClr val="dk1"/>
                </a:solidFill>
              </a:rPr>
            </a:br>
            <a:r>
              <a:rPr lang="ru" sz="1400">
                <a:solidFill>
                  <a:schemeClr val="dk1"/>
                </a:solidFill>
              </a:rPr>
              <a:t>в период с 1 июля 2025 по 1 сентября 2026 года</a:t>
            </a:r>
            <a:endParaRPr sz="1400">
              <a:solidFill>
                <a:schemeClr val="dk1"/>
              </a:solidFill>
            </a:endParaRPr>
          </a:p>
        </p:txBody>
      </p:sp>
      <p:cxnSp>
        <p:nvCxnSpPr>
          <p:cNvPr id="122" name="Google Shape;122;p16"/>
          <p:cNvCxnSpPr/>
          <p:nvPr/>
        </p:nvCxnSpPr>
        <p:spPr>
          <a:xfrm>
            <a:off x="4357775" y="1055339"/>
            <a:ext cx="0" cy="1401900"/>
          </a:xfrm>
          <a:prstGeom prst="straightConnector1">
            <a:avLst/>
          </a:prstGeom>
          <a:noFill/>
          <a:ln cap="flat" cmpd="sng" w="19050">
            <a:solidFill>
              <a:srgbClr val="F2C998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/>
          <p:nvPr/>
        </p:nvSpPr>
        <p:spPr>
          <a:xfrm>
            <a:off x="0" y="0"/>
            <a:ext cx="9153600" cy="7059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7"/>
          <p:cNvSpPr txBox="1"/>
          <p:nvPr>
            <p:ph type="title"/>
          </p:nvPr>
        </p:nvSpPr>
        <p:spPr>
          <a:xfrm>
            <a:off x="427700" y="120600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Награды и признание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129" name="Google Shape;129;p17" title="Group 82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54659" y="120600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7"/>
          <p:cNvSpPr txBox="1"/>
          <p:nvPr>
            <p:ph idx="1" type="body"/>
          </p:nvPr>
        </p:nvSpPr>
        <p:spPr>
          <a:xfrm>
            <a:off x="437379" y="930125"/>
            <a:ext cx="7400100" cy="8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Перечислите</a:t>
            </a:r>
            <a:r>
              <a:rPr lang="ru" sz="1400">
                <a:solidFill>
                  <a:schemeClr val="dk1"/>
                </a:solidFill>
              </a:rPr>
              <a:t> </a:t>
            </a:r>
            <a:r>
              <a:rPr lang="ru" sz="1400">
                <a:solidFill>
                  <a:schemeClr val="dk1"/>
                </a:solidFill>
              </a:rPr>
              <a:t>отраслевые</a:t>
            </a:r>
            <a:r>
              <a:rPr lang="ru" sz="1400">
                <a:solidFill>
                  <a:schemeClr val="dk1"/>
                </a:solidFill>
              </a:rPr>
              <a:t> премии, полученные за последние 5 лет (при наличии) 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Опишите Ваши результаты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31" name="Google Shape;131;p17"/>
          <p:cNvSpPr/>
          <p:nvPr/>
        </p:nvSpPr>
        <p:spPr>
          <a:xfrm>
            <a:off x="546510" y="3631975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7"/>
          <p:cNvSpPr/>
          <p:nvPr/>
        </p:nvSpPr>
        <p:spPr>
          <a:xfrm>
            <a:off x="3269924" y="3631975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7"/>
          <p:cNvSpPr/>
          <p:nvPr/>
        </p:nvSpPr>
        <p:spPr>
          <a:xfrm>
            <a:off x="5993339" y="3631975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7"/>
          <p:cNvSpPr txBox="1"/>
          <p:nvPr>
            <p:ph idx="1" type="body"/>
          </p:nvPr>
        </p:nvSpPr>
        <p:spPr>
          <a:xfrm>
            <a:off x="437368" y="3309827"/>
            <a:ext cx="4822200" cy="33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000">
                <a:solidFill>
                  <a:srgbClr val="999999"/>
                </a:solidFill>
              </a:rPr>
              <a:t>Логотипы премий</a:t>
            </a:r>
            <a:endParaRPr b="1" sz="1000">
              <a:solidFill>
                <a:srgbClr val="999999"/>
              </a:solidFill>
            </a:endParaRPr>
          </a:p>
        </p:txBody>
      </p:sp>
      <p:sp>
        <p:nvSpPr>
          <p:cNvPr id="135" name="Google Shape;135;p17"/>
          <p:cNvSpPr txBox="1"/>
          <p:nvPr>
            <p:ph idx="1" type="body"/>
          </p:nvPr>
        </p:nvSpPr>
        <p:spPr>
          <a:xfrm>
            <a:off x="437368" y="1747627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sp>
        <p:nvSpPr>
          <p:cNvPr id="136" name="Google Shape;136;p17"/>
          <p:cNvSpPr txBox="1"/>
          <p:nvPr>
            <p:ph idx="1" type="body"/>
          </p:nvPr>
        </p:nvSpPr>
        <p:spPr>
          <a:xfrm>
            <a:off x="437368" y="4686985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200">
                <a:solidFill>
                  <a:srgbClr val="104651"/>
                </a:solidFill>
              </a:rPr>
              <a:t>2026</a:t>
            </a:r>
            <a:endParaRPr b="1" sz="1200">
              <a:solidFill>
                <a:srgbClr val="10465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04651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8"/>
          <p:cNvSpPr/>
          <p:nvPr/>
        </p:nvSpPr>
        <p:spPr>
          <a:xfrm>
            <a:off x="0" y="-75"/>
            <a:ext cx="4822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8"/>
          <p:cNvSpPr txBox="1"/>
          <p:nvPr>
            <p:ph type="title"/>
          </p:nvPr>
        </p:nvSpPr>
        <p:spPr>
          <a:xfrm>
            <a:off x="427700" y="358775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104651"/>
                </a:solidFill>
              </a:rPr>
              <a:t>Инфраструктура</a:t>
            </a:r>
            <a:endParaRPr b="1" sz="1820">
              <a:solidFill>
                <a:srgbClr val="104651"/>
              </a:solidFill>
            </a:endParaRPr>
          </a:p>
        </p:txBody>
      </p:sp>
      <p:sp>
        <p:nvSpPr>
          <p:cNvPr id="143" name="Google Shape;143;p18"/>
          <p:cNvSpPr txBox="1"/>
          <p:nvPr>
            <p:ph idx="1" type="body"/>
          </p:nvPr>
        </p:nvSpPr>
        <p:spPr>
          <a:xfrm>
            <a:off x="437374" y="930125"/>
            <a:ext cx="3822300" cy="259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Характеристика номерного фонда, точек питания, зон отдыха, наличие парковки.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Общественные зоны отеля и другие (СПА- комплекс, фитнесс-центр и др. (при наличии).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Исторический, культурный, развлекательный контекст.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Месторасположение отеля.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44" name="Google Shape;144;p18"/>
          <p:cNvSpPr txBox="1"/>
          <p:nvPr>
            <p:ph idx="1" type="body"/>
          </p:nvPr>
        </p:nvSpPr>
        <p:spPr>
          <a:xfrm>
            <a:off x="437368" y="3579752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pic>
        <p:nvPicPr>
          <p:cNvPr id="145" name="Google Shape;145;p18" title="логоGroup 848.png"/>
          <p:cNvPicPr preferRelativeResize="0"/>
          <p:nvPr/>
        </p:nvPicPr>
        <p:blipFill rotWithShape="1">
          <a:blip r:embed="rId3">
            <a:alphaModFix/>
          </a:blip>
          <a:srcRect b="1314" l="0" r="0" t="1324"/>
          <a:stretch/>
        </p:blipFill>
        <p:spPr>
          <a:xfrm>
            <a:off x="540009" y="4406900"/>
            <a:ext cx="991380" cy="46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8"/>
          <p:cNvSpPr txBox="1"/>
          <p:nvPr>
            <p:ph type="title"/>
          </p:nvPr>
        </p:nvSpPr>
        <p:spPr>
          <a:xfrm>
            <a:off x="4999644" y="358775"/>
            <a:ext cx="38223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Доступность</a:t>
            </a:r>
            <a:endParaRPr b="1" sz="1820">
              <a:solidFill>
                <a:srgbClr val="F2C998"/>
              </a:solidFill>
            </a:endParaRPr>
          </a:p>
        </p:txBody>
      </p:sp>
      <p:sp>
        <p:nvSpPr>
          <p:cNvPr id="147" name="Google Shape;147;p18"/>
          <p:cNvSpPr txBox="1"/>
          <p:nvPr>
            <p:ph idx="1" type="body"/>
          </p:nvPr>
        </p:nvSpPr>
        <p:spPr>
          <a:xfrm>
            <a:off x="5009312" y="930125"/>
            <a:ext cx="3822300" cy="163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Опишите инфраструктуру для туристов с ограниченными возможностями здоровья (специальные лифты для колясок, шрифт Брайля, световые сигналы/надписи для слабослышащих, подъемные механизмы, поручни и т.д.) (при наличии).</a:t>
            </a:r>
            <a:endParaRPr sz="1400">
              <a:solidFill>
                <a:srgbClr val="F2C998"/>
              </a:solidFill>
            </a:endParaRPr>
          </a:p>
        </p:txBody>
      </p:sp>
      <p:sp>
        <p:nvSpPr>
          <p:cNvPr id="148" name="Google Shape;148;p18"/>
          <p:cNvSpPr txBox="1"/>
          <p:nvPr>
            <p:ph idx="1" type="body"/>
          </p:nvPr>
        </p:nvSpPr>
        <p:spPr>
          <a:xfrm>
            <a:off x="5009301" y="2675975"/>
            <a:ext cx="38223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04651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9"/>
          <p:cNvSpPr/>
          <p:nvPr/>
        </p:nvSpPr>
        <p:spPr>
          <a:xfrm>
            <a:off x="0" y="-75"/>
            <a:ext cx="6574500" cy="51435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9"/>
          <p:cNvSpPr txBox="1"/>
          <p:nvPr>
            <p:ph type="title"/>
          </p:nvPr>
        </p:nvSpPr>
        <p:spPr>
          <a:xfrm>
            <a:off x="427700" y="358775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Интерьер и экстерьер</a:t>
            </a:r>
            <a:endParaRPr b="1" sz="1820">
              <a:solidFill>
                <a:srgbClr val="F2C998"/>
              </a:solidFill>
            </a:endParaRPr>
          </a:p>
        </p:txBody>
      </p:sp>
      <p:sp>
        <p:nvSpPr>
          <p:cNvPr id="155" name="Google Shape;155;p19"/>
          <p:cNvSpPr txBox="1"/>
          <p:nvPr>
            <p:ph idx="1" type="body"/>
          </p:nvPr>
        </p:nvSpPr>
        <p:spPr>
          <a:xfrm>
            <a:off x="437375" y="777725"/>
            <a:ext cx="4822200" cy="3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300">
                <a:solidFill>
                  <a:srgbClr val="F2C998"/>
                </a:solidFill>
              </a:rPr>
              <a:t>Опишите интерьер и экстерьер гостиницы:</a:t>
            </a:r>
            <a:endParaRPr sz="1300">
              <a:solidFill>
                <a:srgbClr val="F2C998"/>
              </a:solidFill>
            </a:endParaRPr>
          </a:p>
        </p:txBody>
      </p:sp>
      <p:sp>
        <p:nvSpPr>
          <p:cNvPr id="156" name="Google Shape;156;p19"/>
          <p:cNvSpPr txBox="1"/>
          <p:nvPr>
            <p:ph idx="1" type="body"/>
          </p:nvPr>
        </p:nvSpPr>
        <p:spPr>
          <a:xfrm>
            <a:off x="437368" y="3905518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  <p:pic>
        <p:nvPicPr>
          <p:cNvPr id="157" name="Google Shape;157;p19" title="Group 82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009" y="4406900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9"/>
          <p:cNvSpPr txBox="1"/>
          <p:nvPr>
            <p:ph idx="1" type="body"/>
          </p:nvPr>
        </p:nvSpPr>
        <p:spPr>
          <a:xfrm>
            <a:off x="6501368" y="2394750"/>
            <a:ext cx="2728500" cy="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B7B7B7"/>
                </a:solidFill>
              </a:rPr>
              <a:t>*Добавьте ваше фото</a:t>
            </a:r>
            <a:endParaRPr sz="1100">
              <a:solidFill>
                <a:srgbClr val="B7B7B7"/>
              </a:solidFill>
            </a:endParaRPr>
          </a:p>
        </p:txBody>
      </p:sp>
      <p:sp>
        <p:nvSpPr>
          <p:cNvPr id="159" name="Google Shape;159;p19"/>
          <p:cNvSpPr txBox="1"/>
          <p:nvPr>
            <p:ph idx="1" type="body"/>
          </p:nvPr>
        </p:nvSpPr>
        <p:spPr>
          <a:xfrm>
            <a:off x="824630" y="1127090"/>
            <a:ext cx="4822200" cy="76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F2C998"/>
                </a:solidFill>
              </a:rPr>
              <a:t>особенность и уникальность объекта</a:t>
            </a:r>
            <a:endParaRPr sz="1300">
              <a:solidFill>
                <a:srgbClr val="F2C998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300">
                <a:solidFill>
                  <a:srgbClr val="F2C998"/>
                </a:solidFill>
              </a:rPr>
              <a:t>кто был дизайнером и архитектором гостиницы</a:t>
            </a:r>
            <a:endParaRPr sz="1300">
              <a:solidFill>
                <a:srgbClr val="F2C998"/>
              </a:solidFill>
            </a:endParaRPr>
          </a:p>
        </p:txBody>
      </p:sp>
      <p:pic>
        <p:nvPicPr>
          <p:cNvPr id="160" name="Google Shape;160;p19" title="Звезда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007" y="1179362"/>
            <a:ext cx="278525" cy="27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9" title="Звезда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007" y="1569518"/>
            <a:ext cx="278525" cy="27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9"/>
          <p:cNvSpPr txBox="1"/>
          <p:nvPr>
            <p:ph idx="1" type="body"/>
          </p:nvPr>
        </p:nvSpPr>
        <p:spPr>
          <a:xfrm>
            <a:off x="437375" y="1922150"/>
            <a:ext cx="5808300" cy="19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F2C998"/>
                </a:solidFill>
              </a:rPr>
              <a:t>Когда проводилась реновация / обновление номерного фонда гостиницы.</a:t>
            </a:r>
            <a:endParaRPr sz="1300">
              <a:solidFill>
                <a:srgbClr val="F2C998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300">
                <a:solidFill>
                  <a:srgbClr val="F2C998"/>
                </a:solidFill>
              </a:rPr>
              <a:t>Опишите нестандартные решения в интерьере;</a:t>
            </a:r>
            <a:endParaRPr sz="1300">
              <a:solidFill>
                <a:srgbClr val="F2C998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300">
                <a:solidFill>
                  <a:srgbClr val="F2C998"/>
                </a:solidFill>
              </a:rPr>
              <a:t>Укажите наличие специальных предложений (например, номера категории «люкс» и др.);</a:t>
            </a:r>
            <a:endParaRPr sz="1300">
              <a:solidFill>
                <a:srgbClr val="F2C998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300">
                <a:solidFill>
                  <a:srgbClr val="F2C998"/>
                </a:solidFill>
              </a:rPr>
              <a:t>Расскажите про индивидуальный подход к обслуживанию гостей.</a:t>
            </a:r>
            <a:endParaRPr sz="1300">
              <a:solidFill>
                <a:srgbClr val="F2C998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"/>
          <p:cNvSpPr txBox="1"/>
          <p:nvPr>
            <p:ph type="title"/>
          </p:nvPr>
        </p:nvSpPr>
        <p:spPr>
          <a:xfrm>
            <a:off x="427700" y="358775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Комфорт и уют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168" name="Google Shape;168;p20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358775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0"/>
          <p:cNvSpPr/>
          <p:nvPr/>
        </p:nvSpPr>
        <p:spPr>
          <a:xfrm>
            <a:off x="237700" y="1047750"/>
            <a:ext cx="4286700" cy="1851300"/>
          </a:xfrm>
          <a:prstGeom prst="roundRect">
            <a:avLst>
              <a:gd fmla="val 4473" name="adj"/>
            </a:avLst>
          </a:prstGeom>
          <a:solidFill>
            <a:srgbClr val="104651">
              <a:alpha val="740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0"/>
          <p:cNvSpPr/>
          <p:nvPr/>
        </p:nvSpPr>
        <p:spPr>
          <a:xfrm>
            <a:off x="4661600" y="1047750"/>
            <a:ext cx="4286700" cy="1851300"/>
          </a:xfrm>
          <a:prstGeom prst="roundRect">
            <a:avLst>
              <a:gd fmla="val 4473" name="adj"/>
            </a:avLst>
          </a:prstGeom>
          <a:solidFill>
            <a:srgbClr val="1046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0"/>
          <p:cNvSpPr/>
          <p:nvPr/>
        </p:nvSpPr>
        <p:spPr>
          <a:xfrm>
            <a:off x="237700" y="3007937"/>
            <a:ext cx="4286700" cy="1851300"/>
          </a:xfrm>
          <a:prstGeom prst="roundRect">
            <a:avLst>
              <a:gd fmla="val 4473" name="adj"/>
            </a:avLst>
          </a:prstGeom>
          <a:solidFill>
            <a:srgbClr val="1046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0"/>
          <p:cNvSpPr/>
          <p:nvPr/>
        </p:nvSpPr>
        <p:spPr>
          <a:xfrm>
            <a:off x="4661600" y="3007937"/>
            <a:ext cx="4286700" cy="1851300"/>
          </a:xfrm>
          <a:prstGeom prst="roundRect">
            <a:avLst>
              <a:gd fmla="val 4473" name="adj"/>
            </a:avLst>
          </a:prstGeom>
          <a:solidFill>
            <a:srgbClr val="104651">
              <a:alpha val="740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0"/>
          <p:cNvSpPr txBox="1"/>
          <p:nvPr>
            <p:ph idx="1" type="body"/>
          </p:nvPr>
        </p:nvSpPr>
        <p:spPr>
          <a:xfrm>
            <a:off x="437375" y="1190675"/>
            <a:ext cx="3880500" cy="7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F2C998"/>
                </a:solidFill>
              </a:rPr>
              <a:t>Опишите организацию уюта и комфорта для проживающих в гостинице, наличие приоритетных направлений гостиницы, сервисов гостиницы</a:t>
            </a:r>
            <a:endParaRPr sz="1100">
              <a:solidFill>
                <a:srgbClr val="F2C998"/>
              </a:solidFill>
            </a:endParaRPr>
          </a:p>
        </p:txBody>
      </p:sp>
      <p:sp>
        <p:nvSpPr>
          <p:cNvPr id="174" name="Google Shape;174;p20"/>
          <p:cNvSpPr txBox="1"/>
          <p:nvPr>
            <p:ph idx="1" type="body"/>
          </p:nvPr>
        </p:nvSpPr>
        <p:spPr>
          <a:xfrm>
            <a:off x="437368" y="1984777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175" name="Google Shape;175;p20"/>
          <p:cNvSpPr txBox="1"/>
          <p:nvPr>
            <p:ph idx="1" type="body"/>
          </p:nvPr>
        </p:nvSpPr>
        <p:spPr>
          <a:xfrm>
            <a:off x="4855850" y="1190675"/>
            <a:ext cx="3880500" cy="93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F2C998"/>
                </a:solidFill>
              </a:rPr>
              <a:t>Специальные мероприятия, которые проводит гостиница для своих гостей (тематические и гастрономические фестивали, мастер-классы, музыкальные вечера и др.)</a:t>
            </a:r>
            <a:endParaRPr sz="1100">
              <a:solidFill>
                <a:srgbClr val="F2C998"/>
              </a:solidFill>
            </a:endParaRPr>
          </a:p>
        </p:txBody>
      </p:sp>
      <p:sp>
        <p:nvSpPr>
          <p:cNvPr id="176" name="Google Shape;176;p20"/>
          <p:cNvSpPr txBox="1"/>
          <p:nvPr>
            <p:ph idx="1" type="body"/>
          </p:nvPr>
        </p:nvSpPr>
        <p:spPr>
          <a:xfrm>
            <a:off x="4855840" y="2123170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177" name="Google Shape;177;p20"/>
          <p:cNvSpPr txBox="1"/>
          <p:nvPr>
            <p:ph idx="1" type="body"/>
          </p:nvPr>
        </p:nvSpPr>
        <p:spPr>
          <a:xfrm>
            <a:off x="437375" y="3123325"/>
            <a:ext cx="3880500" cy="7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F2C998"/>
                </a:solidFill>
              </a:rPr>
              <a:t>Наличие специальных предложений для посещения городских площадок: музеи, экскурсии, театры и иных объектов показа.</a:t>
            </a:r>
            <a:endParaRPr sz="1100">
              <a:solidFill>
                <a:srgbClr val="F2C998"/>
              </a:solidFill>
            </a:endParaRPr>
          </a:p>
        </p:txBody>
      </p:sp>
      <p:sp>
        <p:nvSpPr>
          <p:cNvPr id="178" name="Google Shape;178;p20"/>
          <p:cNvSpPr txBox="1"/>
          <p:nvPr>
            <p:ph idx="1" type="body"/>
          </p:nvPr>
        </p:nvSpPr>
        <p:spPr>
          <a:xfrm>
            <a:off x="437368" y="3917427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179" name="Google Shape;179;p20"/>
          <p:cNvSpPr txBox="1"/>
          <p:nvPr>
            <p:ph idx="1" type="body"/>
          </p:nvPr>
        </p:nvSpPr>
        <p:spPr>
          <a:xfrm>
            <a:off x="4855847" y="3123325"/>
            <a:ext cx="3880500" cy="93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F2C998"/>
                </a:solidFill>
              </a:rPr>
              <a:t>Укажите информацию об одном или нескольких стандартах обслуживания в гостинице: халяль, стандарты обслуживания китайских туристов, пет-френдли и (или) иное (при наличии).</a:t>
            </a:r>
            <a:endParaRPr sz="1100">
              <a:solidFill>
                <a:srgbClr val="F2C998"/>
              </a:solidFill>
            </a:endParaRPr>
          </a:p>
        </p:txBody>
      </p:sp>
      <p:sp>
        <p:nvSpPr>
          <p:cNvPr id="180" name="Google Shape;180;p20"/>
          <p:cNvSpPr txBox="1"/>
          <p:nvPr>
            <p:ph idx="1" type="body"/>
          </p:nvPr>
        </p:nvSpPr>
        <p:spPr>
          <a:xfrm>
            <a:off x="4855840" y="4063664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1"/>
          <p:cNvPicPr preferRelativeResize="0"/>
          <p:nvPr/>
        </p:nvPicPr>
        <p:blipFill rotWithShape="1">
          <a:blip r:embed="rId3">
            <a:alphaModFix/>
          </a:blip>
          <a:srcRect b="2532" l="0" r="0" t="51178"/>
          <a:stretch/>
        </p:blipFill>
        <p:spPr>
          <a:xfrm>
            <a:off x="237700" y="2885150"/>
            <a:ext cx="3290700" cy="1975500"/>
          </a:xfrm>
          <a:prstGeom prst="roundRect">
            <a:avLst>
              <a:gd fmla="val 3397" name="adj"/>
            </a:avLst>
          </a:prstGeom>
          <a:noFill/>
          <a:ln>
            <a:noFill/>
          </a:ln>
        </p:spPr>
      </p:pic>
      <p:sp>
        <p:nvSpPr>
          <p:cNvPr id="186" name="Google Shape;186;p21"/>
          <p:cNvSpPr txBox="1"/>
          <p:nvPr>
            <p:ph idx="1" type="body"/>
          </p:nvPr>
        </p:nvSpPr>
        <p:spPr>
          <a:xfrm>
            <a:off x="437375" y="1171125"/>
            <a:ext cx="77430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Опишите какие существуют в гостинице технологии или другие инновации (технологии виртуальной реальности, дополненной реальности, интерактивность и др.).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87" name="Google Shape;187;p21"/>
          <p:cNvSpPr txBox="1"/>
          <p:nvPr>
            <p:ph idx="1" type="body"/>
          </p:nvPr>
        </p:nvSpPr>
        <p:spPr>
          <a:xfrm>
            <a:off x="437368" y="1819124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pic>
        <p:nvPicPr>
          <p:cNvPr id="188" name="Google Shape;188;p21"/>
          <p:cNvPicPr preferRelativeResize="0"/>
          <p:nvPr/>
        </p:nvPicPr>
        <p:blipFill rotWithShape="1">
          <a:blip r:embed="rId3">
            <a:alphaModFix/>
          </a:blip>
          <a:srcRect b="2532" l="23850" r="0" t="51178"/>
          <a:stretch/>
        </p:blipFill>
        <p:spPr>
          <a:xfrm>
            <a:off x="3655925" y="2885150"/>
            <a:ext cx="2505900" cy="1975500"/>
          </a:xfrm>
          <a:prstGeom prst="roundRect">
            <a:avLst>
              <a:gd fmla="val 3397" name="adj"/>
            </a:avLst>
          </a:prstGeom>
          <a:noFill/>
          <a:ln>
            <a:noFill/>
          </a:ln>
        </p:spPr>
      </p:pic>
      <p:pic>
        <p:nvPicPr>
          <p:cNvPr id="189" name="Google Shape;189;p21"/>
          <p:cNvPicPr preferRelativeResize="0"/>
          <p:nvPr/>
        </p:nvPicPr>
        <p:blipFill rotWithShape="1">
          <a:blip r:embed="rId3">
            <a:alphaModFix/>
          </a:blip>
          <a:srcRect b="2532" l="9599" r="9599" t="51178"/>
          <a:stretch/>
        </p:blipFill>
        <p:spPr>
          <a:xfrm>
            <a:off x="6289350" y="2885150"/>
            <a:ext cx="2658900" cy="1975500"/>
          </a:xfrm>
          <a:prstGeom prst="roundRect">
            <a:avLst>
              <a:gd fmla="val 3397" name="adj"/>
            </a:avLst>
          </a:prstGeom>
          <a:noFill/>
          <a:ln>
            <a:noFill/>
          </a:ln>
        </p:spPr>
      </p:pic>
      <p:sp>
        <p:nvSpPr>
          <p:cNvPr id="190" name="Google Shape;190;p21"/>
          <p:cNvSpPr txBox="1"/>
          <p:nvPr>
            <p:ph idx="1" type="body"/>
          </p:nvPr>
        </p:nvSpPr>
        <p:spPr>
          <a:xfrm>
            <a:off x="3544625" y="4835408"/>
            <a:ext cx="2728500" cy="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B7B7B7"/>
                </a:solidFill>
              </a:rPr>
              <a:t>*Добавьте ваше фото</a:t>
            </a:r>
            <a:endParaRPr sz="1100">
              <a:solidFill>
                <a:srgbClr val="B7B7B7"/>
              </a:solidFill>
            </a:endParaRPr>
          </a:p>
        </p:txBody>
      </p:sp>
      <p:sp>
        <p:nvSpPr>
          <p:cNvPr id="191" name="Google Shape;191;p21"/>
          <p:cNvSpPr/>
          <p:nvPr/>
        </p:nvSpPr>
        <p:spPr>
          <a:xfrm>
            <a:off x="0" y="0"/>
            <a:ext cx="9153600" cy="7059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1"/>
          <p:cNvSpPr txBox="1"/>
          <p:nvPr>
            <p:ph type="title"/>
          </p:nvPr>
        </p:nvSpPr>
        <p:spPr>
          <a:xfrm>
            <a:off x="427700" y="120600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Технологии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193" name="Google Shape;193;p21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120600"/>
            <a:ext cx="991380" cy="46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