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9906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3F9"/>
          </a:solidFill>
        </a:fill>
      </a:tcStyle>
    </a:wholeTbl>
    <a:band2H>
      <a:tcTxStyle b="def" i="def"/>
      <a:tcStyle>
        <a:tcBdr/>
        <a:fill>
          <a:solidFill>
            <a:srgbClr val="E6F2F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" name="Shape 4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_AND_BODY">
    <p:bg>
      <p:bgPr>
        <a:solidFill>
          <a:srgbClr val="ECF0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17;p5" descr="Google Shape;17;p5"/>
          <p:cNvPicPr>
            <a:picLocks noChangeAspect="1"/>
          </p:cNvPicPr>
          <p:nvPr/>
        </p:nvPicPr>
        <p:blipFill>
          <a:blip r:embed="rId2">
            <a:extLst/>
          </a:blip>
          <a:srcRect l="68795" t="0" r="0" b="0"/>
          <a:stretch>
            <a:fillRect/>
          </a:stretch>
        </p:blipFill>
        <p:spPr>
          <a:xfrm>
            <a:off x="6200638" y="0"/>
            <a:ext cx="3801292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lide Number"/>
          <p:cNvSpPr txBox="1"/>
          <p:nvPr>
            <p:ph type="sldNum" sz="quarter" idx="2"/>
          </p:nvPr>
        </p:nvSpPr>
        <p:spPr>
          <a:xfrm>
            <a:off x="5943600" y="6172200"/>
            <a:ext cx="23114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4787899" y="5659139"/>
            <a:ext cx="2311401" cy="296665"/>
          </a:xfrm>
          <a:prstGeom prst="rect">
            <a:avLst/>
          </a:prstGeom>
        </p:spPr>
        <p:txBody>
          <a:bodyPr lIns="24764" tIns="24764" rIns="24764" bIns="24764"/>
          <a:lstStyle>
            <a:lvl1pPr algn="r" defTabSz="609600">
              <a:defRPr b="0"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6;p4" descr="Google Shape;6;p4"/>
          <p:cNvPicPr>
            <a:picLocks noChangeAspect="1"/>
          </p:cNvPicPr>
          <p:nvPr/>
        </p:nvPicPr>
        <p:blipFill>
          <a:blip r:embed="rId2">
            <a:extLst/>
          </a:blip>
          <a:srcRect l="3726" t="0" r="16149" b="0"/>
          <a:stretch>
            <a:fillRect/>
          </a:stretch>
        </p:blipFill>
        <p:spPr>
          <a:xfrm flipH="1" rot="10800000">
            <a:off x="-4568" y="-51474"/>
            <a:ext cx="9915136" cy="696094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Google Shape;7;p4"/>
          <p:cNvSpPr txBox="1"/>
          <p:nvPr/>
        </p:nvSpPr>
        <p:spPr>
          <a:xfrm>
            <a:off x="197694" y="6416957"/>
            <a:ext cx="666040" cy="13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powered by</a:t>
            </a:r>
          </a:p>
        </p:txBody>
      </p:sp>
      <p:grpSp>
        <p:nvGrpSpPr>
          <p:cNvPr id="6" name="Google Shape;8;p4"/>
          <p:cNvGrpSpPr/>
          <p:nvPr/>
        </p:nvGrpSpPr>
        <p:grpSpPr>
          <a:xfrm>
            <a:off x="913393" y="6491232"/>
            <a:ext cx="817632" cy="107992"/>
            <a:chOff x="0" y="0"/>
            <a:chExt cx="817631" cy="107990"/>
          </a:xfrm>
        </p:grpSpPr>
        <p:sp>
          <p:nvSpPr>
            <p:cNvPr id="4" name="Google Shape;9;p4"/>
            <p:cNvSpPr/>
            <p:nvPr/>
          </p:nvSpPr>
          <p:spPr>
            <a:xfrm>
              <a:off x="-1" y="7713"/>
              <a:ext cx="817632" cy="92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75" y="148"/>
                  </a:moveTo>
                  <a:lnTo>
                    <a:pt x="6456" y="9176"/>
                  </a:lnTo>
                  <a:lnTo>
                    <a:pt x="5834" y="148"/>
                  </a:lnTo>
                  <a:lnTo>
                    <a:pt x="5275" y="148"/>
                  </a:lnTo>
                  <a:lnTo>
                    <a:pt x="5275" y="21452"/>
                  </a:lnTo>
                  <a:lnTo>
                    <a:pt x="5785" y="21452"/>
                  </a:lnTo>
                  <a:lnTo>
                    <a:pt x="5785" y="7651"/>
                  </a:lnTo>
                  <a:lnTo>
                    <a:pt x="6377" y="15769"/>
                  </a:lnTo>
                  <a:lnTo>
                    <a:pt x="6521" y="15769"/>
                  </a:lnTo>
                  <a:lnTo>
                    <a:pt x="7121" y="7553"/>
                  </a:lnTo>
                  <a:lnTo>
                    <a:pt x="7121" y="21452"/>
                  </a:lnTo>
                  <a:lnTo>
                    <a:pt x="7636" y="21452"/>
                  </a:lnTo>
                  <a:lnTo>
                    <a:pt x="7636" y="148"/>
                  </a:lnTo>
                  <a:lnTo>
                    <a:pt x="7075" y="148"/>
                  </a:lnTo>
                  <a:close/>
                  <a:moveTo>
                    <a:pt x="1543" y="21452"/>
                  </a:moveTo>
                  <a:lnTo>
                    <a:pt x="2064" y="21452"/>
                  </a:lnTo>
                  <a:lnTo>
                    <a:pt x="1527" y="10111"/>
                  </a:lnTo>
                  <a:lnTo>
                    <a:pt x="1996" y="148"/>
                  </a:lnTo>
                  <a:lnTo>
                    <a:pt x="1478" y="148"/>
                  </a:lnTo>
                  <a:lnTo>
                    <a:pt x="1099" y="8143"/>
                  </a:lnTo>
                  <a:lnTo>
                    <a:pt x="521" y="8143"/>
                  </a:lnTo>
                  <a:lnTo>
                    <a:pt x="521" y="148"/>
                  </a:lnTo>
                  <a:lnTo>
                    <a:pt x="0" y="148"/>
                  </a:lnTo>
                  <a:lnTo>
                    <a:pt x="0" y="21452"/>
                  </a:lnTo>
                  <a:lnTo>
                    <a:pt x="521" y="21452"/>
                  </a:lnTo>
                  <a:lnTo>
                    <a:pt x="521" y="12227"/>
                  </a:lnTo>
                  <a:lnTo>
                    <a:pt x="1107" y="12227"/>
                  </a:lnTo>
                  <a:lnTo>
                    <a:pt x="1543" y="21452"/>
                  </a:lnTo>
                  <a:close/>
                  <a:moveTo>
                    <a:pt x="18176" y="148"/>
                  </a:moveTo>
                  <a:lnTo>
                    <a:pt x="18732" y="148"/>
                  </a:lnTo>
                  <a:lnTo>
                    <a:pt x="19168" y="14589"/>
                  </a:lnTo>
                  <a:lnTo>
                    <a:pt x="19673" y="98"/>
                  </a:lnTo>
                  <a:lnTo>
                    <a:pt x="20117" y="98"/>
                  </a:lnTo>
                  <a:lnTo>
                    <a:pt x="20621" y="14589"/>
                  </a:lnTo>
                  <a:lnTo>
                    <a:pt x="21057" y="148"/>
                  </a:lnTo>
                  <a:lnTo>
                    <a:pt x="21600" y="148"/>
                  </a:lnTo>
                  <a:lnTo>
                    <a:pt x="20848" y="21600"/>
                  </a:lnTo>
                  <a:lnTo>
                    <a:pt x="20395" y="21600"/>
                  </a:lnTo>
                  <a:lnTo>
                    <a:pt x="19888" y="7676"/>
                  </a:lnTo>
                  <a:lnTo>
                    <a:pt x="19381" y="21600"/>
                  </a:lnTo>
                  <a:lnTo>
                    <a:pt x="18928" y="21600"/>
                  </a:lnTo>
                  <a:lnTo>
                    <a:pt x="18176" y="148"/>
                  </a:lnTo>
                  <a:close/>
                  <a:moveTo>
                    <a:pt x="13339" y="148"/>
                  </a:moveTo>
                  <a:lnTo>
                    <a:pt x="13860" y="148"/>
                  </a:lnTo>
                  <a:lnTo>
                    <a:pt x="13860" y="17196"/>
                  </a:lnTo>
                  <a:lnTo>
                    <a:pt x="15035" y="17196"/>
                  </a:lnTo>
                  <a:lnTo>
                    <a:pt x="15035" y="21452"/>
                  </a:lnTo>
                  <a:lnTo>
                    <a:pt x="13339" y="21452"/>
                  </a:lnTo>
                  <a:lnTo>
                    <a:pt x="13339" y="148"/>
                  </a:lnTo>
                  <a:close/>
                  <a:moveTo>
                    <a:pt x="10995" y="148"/>
                  </a:moveTo>
                  <a:lnTo>
                    <a:pt x="12792" y="148"/>
                  </a:lnTo>
                  <a:lnTo>
                    <a:pt x="12792" y="4428"/>
                  </a:lnTo>
                  <a:lnTo>
                    <a:pt x="11513" y="4428"/>
                  </a:lnTo>
                  <a:lnTo>
                    <a:pt x="11513" y="8955"/>
                  </a:lnTo>
                  <a:lnTo>
                    <a:pt x="12563" y="8955"/>
                  </a:lnTo>
                  <a:lnTo>
                    <a:pt x="12563" y="13211"/>
                  </a:lnTo>
                  <a:lnTo>
                    <a:pt x="11513" y="13211"/>
                  </a:lnTo>
                  <a:lnTo>
                    <a:pt x="11513" y="21452"/>
                  </a:lnTo>
                  <a:lnTo>
                    <a:pt x="10995" y="21452"/>
                  </a:lnTo>
                  <a:lnTo>
                    <a:pt x="10995" y="148"/>
                  </a:lnTo>
                  <a:close/>
                  <a:moveTo>
                    <a:pt x="9629" y="12547"/>
                  </a:moveTo>
                  <a:lnTo>
                    <a:pt x="9316" y="5634"/>
                  </a:lnTo>
                  <a:lnTo>
                    <a:pt x="9002" y="12547"/>
                  </a:lnTo>
                  <a:lnTo>
                    <a:pt x="9629" y="12547"/>
                  </a:lnTo>
                  <a:close/>
                  <a:moveTo>
                    <a:pt x="9081" y="0"/>
                  </a:moveTo>
                  <a:lnTo>
                    <a:pt x="9561" y="0"/>
                  </a:lnTo>
                  <a:lnTo>
                    <a:pt x="10572" y="21452"/>
                  </a:lnTo>
                  <a:lnTo>
                    <a:pt x="10030" y="21452"/>
                  </a:lnTo>
                  <a:lnTo>
                    <a:pt x="9814" y="16680"/>
                  </a:lnTo>
                  <a:lnTo>
                    <a:pt x="8817" y="16680"/>
                  </a:lnTo>
                  <a:lnTo>
                    <a:pt x="8599" y="21452"/>
                  </a:lnTo>
                  <a:lnTo>
                    <a:pt x="8070" y="21452"/>
                  </a:lnTo>
                  <a:lnTo>
                    <a:pt x="9081" y="0"/>
                  </a:lnTo>
                  <a:close/>
                  <a:moveTo>
                    <a:pt x="3896" y="12547"/>
                  </a:moveTo>
                  <a:lnTo>
                    <a:pt x="3582" y="5634"/>
                  </a:lnTo>
                  <a:lnTo>
                    <a:pt x="3269" y="12547"/>
                  </a:lnTo>
                  <a:lnTo>
                    <a:pt x="3896" y="12547"/>
                  </a:lnTo>
                  <a:close/>
                  <a:moveTo>
                    <a:pt x="3351" y="0"/>
                  </a:moveTo>
                  <a:lnTo>
                    <a:pt x="3830" y="0"/>
                  </a:lnTo>
                  <a:lnTo>
                    <a:pt x="4842" y="21452"/>
                  </a:lnTo>
                  <a:lnTo>
                    <a:pt x="4299" y="21452"/>
                  </a:lnTo>
                  <a:lnTo>
                    <a:pt x="4081" y="16680"/>
                  </a:lnTo>
                  <a:lnTo>
                    <a:pt x="3083" y="16680"/>
                  </a:lnTo>
                  <a:lnTo>
                    <a:pt x="2868" y="21452"/>
                  </a:lnTo>
                  <a:lnTo>
                    <a:pt x="2339" y="21452"/>
                  </a:lnTo>
                  <a:lnTo>
                    <a:pt x="3351" y="0"/>
                  </a:lnTo>
                  <a:close/>
                </a:path>
              </a:pathLst>
            </a:custGeom>
            <a:solidFill>
              <a:srgbClr val="4D4D4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0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  <p:sp>
          <p:nvSpPr>
            <p:cNvPr id="5" name="Google Shape;10;p4"/>
            <p:cNvSpPr/>
            <p:nvPr/>
          </p:nvSpPr>
          <p:spPr>
            <a:xfrm>
              <a:off x="573974" y="0"/>
              <a:ext cx="109805" cy="107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212" y="10107"/>
                  </a:moveTo>
                  <a:cubicBezTo>
                    <a:pt x="10212" y="9960"/>
                    <a:pt x="10071" y="9896"/>
                    <a:pt x="9949" y="9896"/>
                  </a:cubicBezTo>
                  <a:cubicBezTo>
                    <a:pt x="9888" y="9896"/>
                    <a:pt x="9807" y="9918"/>
                    <a:pt x="9767" y="9960"/>
                  </a:cubicBezTo>
                  <a:cubicBezTo>
                    <a:pt x="8997" y="10443"/>
                    <a:pt x="8085" y="10611"/>
                    <a:pt x="7214" y="10401"/>
                  </a:cubicBezTo>
                  <a:cubicBezTo>
                    <a:pt x="6910" y="10338"/>
                    <a:pt x="6707" y="10023"/>
                    <a:pt x="6788" y="9707"/>
                  </a:cubicBezTo>
                  <a:cubicBezTo>
                    <a:pt x="6849" y="9392"/>
                    <a:pt x="7173" y="9182"/>
                    <a:pt x="7457" y="9245"/>
                  </a:cubicBezTo>
                  <a:cubicBezTo>
                    <a:pt x="8044" y="9392"/>
                    <a:pt x="8652" y="9287"/>
                    <a:pt x="9159" y="8951"/>
                  </a:cubicBezTo>
                  <a:cubicBezTo>
                    <a:pt x="9848" y="8489"/>
                    <a:pt x="10212" y="7921"/>
                    <a:pt x="10212" y="7270"/>
                  </a:cubicBezTo>
                  <a:cubicBezTo>
                    <a:pt x="10212" y="6409"/>
                    <a:pt x="10192" y="3614"/>
                    <a:pt x="10192" y="3614"/>
                  </a:cubicBezTo>
                  <a:cubicBezTo>
                    <a:pt x="10192" y="1618"/>
                    <a:pt x="8632" y="0"/>
                    <a:pt x="6687" y="0"/>
                  </a:cubicBezTo>
                  <a:cubicBezTo>
                    <a:pt x="4336" y="0"/>
                    <a:pt x="3202" y="1492"/>
                    <a:pt x="3141" y="2879"/>
                  </a:cubicBezTo>
                  <a:cubicBezTo>
                    <a:pt x="3100" y="4034"/>
                    <a:pt x="3465" y="4833"/>
                    <a:pt x="4235" y="5337"/>
                  </a:cubicBezTo>
                  <a:cubicBezTo>
                    <a:pt x="4721" y="5673"/>
                    <a:pt x="5329" y="5778"/>
                    <a:pt x="5917" y="5631"/>
                  </a:cubicBezTo>
                  <a:cubicBezTo>
                    <a:pt x="6221" y="5568"/>
                    <a:pt x="6525" y="5778"/>
                    <a:pt x="6585" y="6093"/>
                  </a:cubicBezTo>
                  <a:cubicBezTo>
                    <a:pt x="6626" y="6240"/>
                    <a:pt x="6606" y="6409"/>
                    <a:pt x="6525" y="6535"/>
                  </a:cubicBezTo>
                  <a:cubicBezTo>
                    <a:pt x="6444" y="6661"/>
                    <a:pt x="6302" y="6766"/>
                    <a:pt x="6160" y="6787"/>
                  </a:cubicBezTo>
                  <a:cubicBezTo>
                    <a:pt x="5289" y="6997"/>
                    <a:pt x="4377" y="6829"/>
                    <a:pt x="3607" y="6346"/>
                  </a:cubicBezTo>
                  <a:cubicBezTo>
                    <a:pt x="3505" y="6261"/>
                    <a:pt x="3384" y="6177"/>
                    <a:pt x="3242" y="6072"/>
                  </a:cubicBezTo>
                  <a:cubicBezTo>
                    <a:pt x="2817" y="5736"/>
                    <a:pt x="2209" y="5274"/>
                    <a:pt x="1702" y="5274"/>
                  </a:cubicBezTo>
                  <a:cubicBezTo>
                    <a:pt x="1479" y="5274"/>
                    <a:pt x="1317" y="5337"/>
                    <a:pt x="1155" y="5505"/>
                  </a:cubicBezTo>
                  <a:cubicBezTo>
                    <a:pt x="405" y="6219"/>
                    <a:pt x="0" y="7165"/>
                    <a:pt x="0" y="8195"/>
                  </a:cubicBezTo>
                  <a:cubicBezTo>
                    <a:pt x="0" y="9350"/>
                    <a:pt x="263" y="9960"/>
                    <a:pt x="790" y="9960"/>
                  </a:cubicBezTo>
                  <a:cubicBezTo>
                    <a:pt x="912" y="9960"/>
                    <a:pt x="1054" y="9918"/>
                    <a:pt x="1216" y="9854"/>
                  </a:cubicBezTo>
                  <a:cubicBezTo>
                    <a:pt x="1641" y="9686"/>
                    <a:pt x="2087" y="9602"/>
                    <a:pt x="2513" y="9602"/>
                  </a:cubicBezTo>
                  <a:cubicBezTo>
                    <a:pt x="2675" y="9602"/>
                    <a:pt x="2817" y="9665"/>
                    <a:pt x="2938" y="9791"/>
                  </a:cubicBezTo>
                  <a:cubicBezTo>
                    <a:pt x="3039" y="9896"/>
                    <a:pt x="3100" y="10044"/>
                    <a:pt x="3100" y="10212"/>
                  </a:cubicBezTo>
                  <a:cubicBezTo>
                    <a:pt x="3100" y="10527"/>
                    <a:pt x="2837" y="10800"/>
                    <a:pt x="2533" y="10800"/>
                  </a:cubicBezTo>
                  <a:lnTo>
                    <a:pt x="2513" y="10800"/>
                  </a:lnTo>
                  <a:cubicBezTo>
                    <a:pt x="1135" y="10800"/>
                    <a:pt x="41" y="11956"/>
                    <a:pt x="20" y="13342"/>
                  </a:cubicBezTo>
                  <a:cubicBezTo>
                    <a:pt x="20" y="13384"/>
                    <a:pt x="20" y="13426"/>
                    <a:pt x="20" y="13447"/>
                  </a:cubicBezTo>
                  <a:cubicBezTo>
                    <a:pt x="61" y="15128"/>
                    <a:pt x="1236" y="16557"/>
                    <a:pt x="2837" y="16893"/>
                  </a:cubicBezTo>
                  <a:cubicBezTo>
                    <a:pt x="3060" y="16368"/>
                    <a:pt x="3404" y="15864"/>
                    <a:pt x="3789" y="15507"/>
                  </a:cubicBezTo>
                  <a:cubicBezTo>
                    <a:pt x="4235" y="15107"/>
                    <a:pt x="4032" y="14624"/>
                    <a:pt x="3971" y="14477"/>
                  </a:cubicBezTo>
                  <a:cubicBezTo>
                    <a:pt x="3890" y="14330"/>
                    <a:pt x="3830" y="14225"/>
                    <a:pt x="3728" y="14120"/>
                  </a:cubicBezTo>
                  <a:cubicBezTo>
                    <a:pt x="3526" y="13889"/>
                    <a:pt x="3546" y="13511"/>
                    <a:pt x="3789" y="13279"/>
                  </a:cubicBezTo>
                  <a:cubicBezTo>
                    <a:pt x="4012" y="13090"/>
                    <a:pt x="4377" y="13111"/>
                    <a:pt x="4579" y="13342"/>
                  </a:cubicBezTo>
                  <a:cubicBezTo>
                    <a:pt x="4863" y="13658"/>
                    <a:pt x="5066" y="14015"/>
                    <a:pt x="5167" y="14414"/>
                  </a:cubicBezTo>
                  <a:cubicBezTo>
                    <a:pt x="5228" y="14603"/>
                    <a:pt x="5289" y="14603"/>
                    <a:pt x="5329" y="14603"/>
                  </a:cubicBezTo>
                  <a:cubicBezTo>
                    <a:pt x="5370" y="14603"/>
                    <a:pt x="5410" y="14582"/>
                    <a:pt x="5491" y="14561"/>
                  </a:cubicBezTo>
                  <a:cubicBezTo>
                    <a:pt x="5836" y="14456"/>
                    <a:pt x="6241" y="14435"/>
                    <a:pt x="6687" y="14456"/>
                  </a:cubicBezTo>
                  <a:cubicBezTo>
                    <a:pt x="6829" y="14456"/>
                    <a:pt x="6970" y="14540"/>
                    <a:pt x="7072" y="14645"/>
                  </a:cubicBezTo>
                  <a:cubicBezTo>
                    <a:pt x="7173" y="14771"/>
                    <a:pt x="7234" y="14918"/>
                    <a:pt x="7214" y="15086"/>
                  </a:cubicBezTo>
                  <a:cubicBezTo>
                    <a:pt x="7193" y="15402"/>
                    <a:pt x="6950" y="15633"/>
                    <a:pt x="6646" y="15633"/>
                  </a:cubicBezTo>
                  <a:lnTo>
                    <a:pt x="6606" y="15633"/>
                  </a:lnTo>
                  <a:cubicBezTo>
                    <a:pt x="6545" y="15633"/>
                    <a:pt x="6484" y="15633"/>
                    <a:pt x="6444" y="15633"/>
                  </a:cubicBezTo>
                  <a:cubicBezTo>
                    <a:pt x="5755" y="15633"/>
                    <a:pt x="5086" y="15885"/>
                    <a:pt x="4579" y="16368"/>
                  </a:cubicBezTo>
                  <a:cubicBezTo>
                    <a:pt x="4032" y="16872"/>
                    <a:pt x="3688" y="17566"/>
                    <a:pt x="3647" y="18364"/>
                  </a:cubicBezTo>
                  <a:cubicBezTo>
                    <a:pt x="3586" y="19268"/>
                    <a:pt x="3830" y="20045"/>
                    <a:pt x="4356" y="20633"/>
                  </a:cubicBezTo>
                  <a:cubicBezTo>
                    <a:pt x="4924" y="21264"/>
                    <a:pt x="5775" y="21600"/>
                    <a:pt x="6747" y="21600"/>
                  </a:cubicBezTo>
                  <a:cubicBezTo>
                    <a:pt x="7680" y="21600"/>
                    <a:pt x="8551" y="21222"/>
                    <a:pt x="9220" y="20549"/>
                  </a:cubicBezTo>
                  <a:cubicBezTo>
                    <a:pt x="9888" y="19856"/>
                    <a:pt x="10233" y="18953"/>
                    <a:pt x="10233" y="17965"/>
                  </a:cubicBezTo>
                  <a:cubicBezTo>
                    <a:pt x="10233" y="17965"/>
                    <a:pt x="10212" y="10443"/>
                    <a:pt x="10212" y="10107"/>
                  </a:cubicBezTo>
                  <a:close/>
                  <a:moveTo>
                    <a:pt x="17993" y="15275"/>
                  </a:moveTo>
                  <a:cubicBezTo>
                    <a:pt x="17244" y="14771"/>
                    <a:pt x="16311" y="14603"/>
                    <a:pt x="15440" y="14813"/>
                  </a:cubicBezTo>
                  <a:cubicBezTo>
                    <a:pt x="15136" y="14876"/>
                    <a:pt x="14934" y="15212"/>
                    <a:pt x="15015" y="15528"/>
                  </a:cubicBezTo>
                  <a:cubicBezTo>
                    <a:pt x="15075" y="15801"/>
                    <a:pt x="15298" y="15990"/>
                    <a:pt x="15562" y="15990"/>
                  </a:cubicBezTo>
                  <a:cubicBezTo>
                    <a:pt x="15602" y="15990"/>
                    <a:pt x="15663" y="15969"/>
                    <a:pt x="15704" y="15969"/>
                  </a:cubicBezTo>
                  <a:cubicBezTo>
                    <a:pt x="16271" y="15843"/>
                    <a:pt x="16879" y="15948"/>
                    <a:pt x="17385" y="16263"/>
                  </a:cubicBezTo>
                  <a:cubicBezTo>
                    <a:pt x="18155" y="16767"/>
                    <a:pt x="18500" y="17587"/>
                    <a:pt x="18459" y="18742"/>
                  </a:cubicBezTo>
                  <a:cubicBezTo>
                    <a:pt x="18398" y="20129"/>
                    <a:pt x="17284" y="21600"/>
                    <a:pt x="14913" y="21600"/>
                  </a:cubicBezTo>
                  <a:cubicBezTo>
                    <a:pt x="12988" y="21600"/>
                    <a:pt x="11408" y="19982"/>
                    <a:pt x="11408" y="17986"/>
                  </a:cubicBezTo>
                  <a:cubicBezTo>
                    <a:pt x="11408" y="17986"/>
                    <a:pt x="11388" y="15212"/>
                    <a:pt x="11388" y="14351"/>
                  </a:cubicBezTo>
                  <a:cubicBezTo>
                    <a:pt x="11388" y="13679"/>
                    <a:pt x="11752" y="13111"/>
                    <a:pt x="12462" y="12649"/>
                  </a:cubicBezTo>
                  <a:cubicBezTo>
                    <a:pt x="12806" y="12418"/>
                    <a:pt x="13232" y="12292"/>
                    <a:pt x="13657" y="12292"/>
                  </a:cubicBezTo>
                  <a:cubicBezTo>
                    <a:pt x="13819" y="12292"/>
                    <a:pt x="13981" y="12313"/>
                    <a:pt x="14143" y="12355"/>
                  </a:cubicBezTo>
                  <a:cubicBezTo>
                    <a:pt x="14447" y="12418"/>
                    <a:pt x="14751" y="12229"/>
                    <a:pt x="14832" y="11914"/>
                  </a:cubicBezTo>
                  <a:cubicBezTo>
                    <a:pt x="14893" y="11598"/>
                    <a:pt x="14711" y="11262"/>
                    <a:pt x="14386" y="11199"/>
                  </a:cubicBezTo>
                  <a:cubicBezTo>
                    <a:pt x="13515" y="10989"/>
                    <a:pt x="12603" y="11157"/>
                    <a:pt x="11854" y="11661"/>
                  </a:cubicBezTo>
                  <a:cubicBezTo>
                    <a:pt x="11732" y="11725"/>
                    <a:pt x="11550" y="11725"/>
                    <a:pt x="11469" y="11661"/>
                  </a:cubicBezTo>
                  <a:cubicBezTo>
                    <a:pt x="11408" y="11619"/>
                    <a:pt x="11388" y="11556"/>
                    <a:pt x="11388" y="11493"/>
                  </a:cubicBezTo>
                  <a:cubicBezTo>
                    <a:pt x="11388" y="11178"/>
                    <a:pt x="11367" y="3635"/>
                    <a:pt x="11367" y="3635"/>
                  </a:cubicBezTo>
                  <a:cubicBezTo>
                    <a:pt x="11367" y="2668"/>
                    <a:pt x="11732" y="1744"/>
                    <a:pt x="12380" y="1072"/>
                  </a:cubicBezTo>
                  <a:cubicBezTo>
                    <a:pt x="13049" y="378"/>
                    <a:pt x="13920" y="0"/>
                    <a:pt x="14853" y="0"/>
                  </a:cubicBezTo>
                  <a:cubicBezTo>
                    <a:pt x="15845" y="0"/>
                    <a:pt x="16696" y="357"/>
                    <a:pt x="17264" y="988"/>
                  </a:cubicBezTo>
                  <a:cubicBezTo>
                    <a:pt x="17770" y="1555"/>
                    <a:pt x="18034" y="2353"/>
                    <a:pt x="17973" y="3257"/>
                  </a:cubicBezTo>
                  <a:cubicBezTo>
                    <a:pt x="17912" y="4034"/>
                    <a:pt x="17588" y="4749"/>
                    <a:pt x="17021" y="5253"/>
                  </a:cubicBezTo>
                  <a:cubicBezTo>
                    <a:pt x="16514" y="5715"/>
                    <a:pt x="15845" y="5988"/>
                    <a:pt x="15177" y="5988"/>
                  </a:cubicBezTo>
                  <a:cubicBezTo>
                    <a:pt x="15116" y="5988"/>
                    <a:pt x="15055" y="5967"/>
                    <a:pt x="14994" y="5967"/>
                  </a:cubicBezTo>
                  <a:lnTo>
                    <a:pt x="14974" y="5967"/>
                  </a:lnTo>
                  <a:cubicBezTo>
                    <a:pt x="14670" y="5967"/>
                    <a:pt x="14407" y="6219"/>
                    <a:pt x="14386" y="6535"/>
                  </a:cubicBezTo>
                  <a:cubicBezTo>
                    <a:pt x="14366" y="6850"/>
                    <a:pt x="14609" y="7144"/>
                    <a:pt x="14934" y="7165"/>
                  </a:cubicBezTo>
                  <a:cubicBezTo>
                    <a:pt x="15015" y="7165"/>
                    <a:pt x="15096" y="7165"/>
                    <a:pt x="15177" y="7165"/>
                  </a:cubicBezTo>
                  <a:cubicBezTo>
                    <a:pt x="15521" y="7165"/>
                    <a:pt x="15825" y="7123"/>
                    <a:pt x="16109" y="7039"/>
                  </a:cubicBezTo>
                  <a:cubicBezTo>
                    <a:pt x="16190" y="7018"/>
                    <a:pt x="16230" y="7018"/>
                    <a:pt x="16271" y="7018"/>
                  </a:cubicBezTo>
                  <a:cubicBezTo>
                    <a:pt x="16332" y="7018"/>
                    <a:pt x="16372" y="7018"/>
                    <a:pt x="16433" y="7207"/>
                  </a:cubicBezTo>
                  <a:cubicBezTo>
                    <a:pt x="16555" y="7585"/>
                    <a:pt x="16737" y="7942"/>
                    <a:pt x="17021" y="8258"/>
                  </a:cubicBezTo>
                  <a:cubicBezTo>
                    <a:pt x="17223" y="8510"/>
                    <a:pt x="17608" y="8531"/>
                    <a:pt x="17831" y="8321"/>
                  </a:cubicBezTo>
                  <a:cubicBezTo>
                    <a:pt x="18054" y="8111"/>
                    <a:pt x="18074" y="7732"/>
                    <a:pt x="17872" y="7480"/>
                  </a:cubicBezTo>
                  <a:cubicBezTo>
                    <a:pt x="17791" y="7375"/>
                    <a:pt x="17710" y="7270"/>
                    <a:pt x="17649" y="7123"/>
                  </a:cubicBezTo>
                  <a:cubicBezTo>
                    <a:pt x="17568" y="6997"/>
                    <a:pt x="17365" y="6514"/>
                    <a:pt x="17831" y="6093"/>
                  </a:cubicBezTo>
                  <a:cubicBezTo>
                    <a:pt x="18196" y="5757"/>
                    <a:pt x="18561" y="5232"/>
                    <a:pt x="18783" y="4728"/>
                  </a:cubicBezTo>
                  <a:cubicBezTo>
                    <a:pt x="20364" y="5043"/>
                    <a:pt x="21539" y="6472"/>
                    <a:pt x="21580" y="8153"/>
                  </a:cubicBezTo>
                  <a:cubicBezTo>
                    <a:pt x="21580" y="8195"/>
                    <a:pt x="21580" y="8237"/>
                    <a:pt x="21580" y="8258"/>
                  </a:cubicBezTo>
                  <a:cubicBezTo>
                    <a:pt x="21580" y="9665"/>
                    <a:pt x="20465" y="10800"/>
                    <a:pt x="19108" y="10821"/>
                  </a:cubicBezTo>
                  <a:lnTo>
                    <a:pt x="19087" y="10821"/>
                  </a:lnTo>
                  <a:cubicBezTo>
                    <a:pt x="18763" y="10821"/>
                    <a:pt x="18500" y="11073"/>
                    <a:pt x="18500" y="11409"/>
                  </a:cubicBezTo>
                  <a:cubicBezTo>
                    <a:pt x="18500" y="11556"/>
                    <a:pt x="18561" y="11704"/>
                    <a:pt x="18682" y="11830"/>
                  </a:cubicBezTo>
                  <a:cubicBezTo>
                    <a:pt x="18783" y="11935"/>
                    <a:pt x="18925" y="11998"/>
                    <a:pt x="19087" y="11998"/>
                  </a:cubicBezTo>
                  <a:cubicBezTo>
                    <a:pt x="19533" y="11998"/>
                    <a:pt x="19959" y="11914"/>
                    <a:pt x="20405" y="11746"/>
                  </a:cubicBezTo>
                  <a:cubicBezTo>
                    <a:pt x="20546" y="11682"/>
                    <a:pt x="20688" y="11661"/>
                    <a:pt x="20810" y="11661"/>
                  </a:cubicBezTo>
                  <a:cubicBezTo>
                    <a:pt x="21337" y="11661"/>
                    <a:pt x="21600" y="12250"/>
                    <a:pt x="21600" y="13405"/>
                  </a:cubicBezTo>
                  <a:cubicBezTo>
                    <a:pt x="21600" y="14435"/>
                    <a:pt x="21195" y="15402"/>
                    <a:pt x="20445" y="16116"/>
                  </a:cubicBezTo>
                  <a:cubicBezTo>
                    <a:pt x="20303" y="16263"/>
                    <a:pt x="20121" y="16326"/>
                    <a:pt x="19918" y="16326"/>
                  </a:cubicBezTo>
                  <a:cubicBezTo>
                    <a:pt x="19391" y="16326"/>
                    <a:pt x="18804" y="15885"/>
                    <a:pt x="18358" y="15549"/>
                  </a:cubicBezTo>
                  <a:cubicBezTo>
                    <a:pt x="18236" y="15444"/>
                    <a:pt x="18095" y="15339"/>
                    <a:pt x="17993" y="15275"/>
                  </a:cubicBezTo>
                  <a:close/>
                </a:path>
              </a:pathLst>
            </a:custGeom>
            <a:solidFill>
              <a:srgbClr val="5AA8D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0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</p:grpSp>
      <p:sp>
        <p:nvSpPr>
          <p:cNvPr id="7" name="Google Shape;11;p4"/>
          <p:cNvSpPr txBox="1"/>
          <p:nvPr/>
        </p:nvSpPr>
        <p:spPr>
          <a:xfrm>
            <a:off x="7984174" y="202612"/>
            <a:ext cx="1335598" cy="223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defRPr b="1" sz="1500">
                <a:solidFill>
                  <a:srgbClr val="054D7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Company logo</a:t>
            </a:r>
          </a:p>
        </p:txBody>
      </p:sp>
      <p:grpSp>
        <p:nvGrpSpPr>
          <p:cNvPr id="10" name="Google Shape;12;p4"/>
          <p:cNvGrpSpPr/>
          <p:nvPr/>
        </p:nvGrpSpPr>
        <p:grpSpPr>
          <a:xfrm>
            <a:off x="9323050" y="120943"/>
            <a:ext cx="503313" cy="503314"/>
            <a:chOff x="0" y="0"/>
            <a:chExt cx="503312" cy="503312"/>
          </a:xfrm>
        </p:grpSpPr>
        <p:sp>
          <p:nvSpPr>
            <p:cNvPr id="8" name="Google Shape;13;p4"/>
            <p:cNvSpPr/>
            <p:nvPr/>
          </p:nvSpPr>
          <p:spPr>
            <a:xfrm>
              <a:off x="76167" y="56316"/>
              <a:ext cx="363562" cy="363561"/>
            </a:xfrm>
            <a:prstGeom prst="roundRect">
              <a:avLst>
                <a:gd name="adj" fmla="val 15000"/>
              </a:avLst>
            </a:prstGeom>
            <a:solidFill>
              <a:srgbClr val="A7A7A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0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  <p:sp>
          <p:nvSpPr>
            <p:cNvPr id="9" name="Google Shape;14;p4"/>
            <p:cNvSpPr/>
            <p:nvPr/>
          </p:nvSpPr>
          <p:spPr>
            <a:xfrm rot="2700000">
              <a:off x="212424" y="-65008"/>
              <a:ext cx="78465" cy="633328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F3F4F9"/>
                </a:gs>
                <a:gs pos="100000">
                  <a:srgbClr val="E1E2E4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0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</p:grpSp>
      <p:sp>
        <p:nvSpPr>
          <p:cNvPr id="11" name="Title Text"/>
          <p:cNvSpPr txBox="1"/>
          <p:nvPr>
            <p:ph type="title"/>
          </p:nvPr>
        </p:nvSpPr>
        <p:spPr>
          <a:xfrm>
            <a:off x="495300" y="92074"/>
            <a:ext cx="89154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xfrm>
            <a:off x="495300" y="1600200"/>
            <a:ext cx="8915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9497744" y="6470869"/>
            <a:ext cx="153925" cy="14871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ctr">
              <a:defRPr b="1" sz="1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358738" y="-28532"/>
            <a:ext cx="12633794" cy="6915064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Object 3" descr="Object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6692900"/>
            <a:ext cx="9916320" cy="165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Object 4" descr="Object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1993" y="2216546"/>
            <a:ext cx="1764507" cy="31884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Object 5" descr="Object 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38871" y="2670571"/>
            <a:ext cx="2476501" cy="381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Object 6" descr="Object 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38871" y="3444478"/>
            <a:ext cx="2476501" cy="3817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Object 7" descr="Object 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38871" y="4218384"/>
            <a:ext cx="2476501" cy="381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Object 8" descr="Object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38871" y="4992290"/>
            <a:ext cx="2476501" cy="381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Object 9" descr="Object 9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151812" y="547687"/>
            <a:ext cx="1341439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Object10"/>
          <p:cNvSpPr txBox="1"/>
          <p:nvPr/>
        </p:nvSpPr>
        <p:spPr>
          <a:xfrm>
            <a:off x="3033712" y="2221706"/>
            <a:ext cx="2486820" cy="266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2000"/>
              </a:lnSpc>
              <a:defRPr sz="2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AFTER</a:t>
            </a:r>
          </a:p>
        </p:txBody>
      </p:sp>
      <p:sp>
        <p:nvSpPr>
          <p:cNvPr id="53" name="Object11"/>
          <p:cNvSpPr txBox="1"/>
          <p:nvPr/>
        </p:nvSpPr>
        <p:spPr>
          <a:xfrm>
            <a:off x="722312" y="496093"/>
            <a:ext cx="6253802" cy="701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ПРИМЕР ПОСТРОЕНИЯ МОДЕЛИ УПРАВЛЕНИЯ</a:t>
            </a:r>
          </a:p>
        </p:txBody>
      </p:sp>
      <p:sp>
        <p:nvSpPr>
          <p:cNvPr id="54" name="Object12"/>
          <p:cNvSpPr txBox="1"/>
          <p:nvPr/>
        </p:nvSpPr>
        <p:spPr>
          <a:xfrm>
            <a:off x="717152" y="3000658"/>
            <a:ext cx="1427043" cy="2154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700"/>
              </a:lnSpc>
              <a:defRPr sz="15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FOUNDER</a:t>
            </a:r>
          </a:p>
        </p:txBody>
      </p:sp>
      <p:sp>
        <p:nvSpPr>
          <p:cNvPr id="55" name="Object13"/>
          <p:cNvSpPr txBox="1"/>
          <p:nvPr/>
        </p:nvSpPr>
        <p:spPr>
          <a:xfrm>
            <a:off x="717152" y="2221706"/>
            <a:ext cx="1542655" cy="266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2000"/>
              </a:lnSpc>
              <a:defRPr sz="2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BEFORE</a:t>
            </a:r>
          </a:p>
        </p:txBody>
      </p:sp>
      <p:sp>
        <p:nvSpPr>
          <p:cNvPr id="56" name="Object14"/>
          <p:cNvSpPr txBox="1"/>
          <p:nvPr/>
        </p:nvSpPr>
        <p:spPr>
          <a:xfrm>
            <a:off x="717152" y="3594691"/>
            <a:ext cx="1427043" cy="2154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700"/>
              </a:lnSpc>
              <a:defRPr sz="15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CO-FOUNDERS</a:t>
            </a:r>
          </a:p>
        </p:txBody>
      </p:sp>
      <p:sp>
        <p:nvSpPr>
          <p:cNvPr id="57" name="Object15"/>
          <p:cNvSpPr txBox="1"/>
          <p:nvPr/>
        </p:nvSpPr>
        <p:spPr>
          <a:xfrm>
            <a:off x="717152" y="4188724"/>
            <a:ext cx="1427043" cy="2154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700"/>
              </a:lnSpc>
              <a:defRPr sz="15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EMPLOYEE</a:t>
            </a:r>
          </a:p>
        </p:txBody>
      </p:sp>
      <p:sp>
        <p:nvSpPr>
          <p:cNvPr id="58" name="Object16"/>
          <p:cNvSpPr txBox="1"/>
          <p:nvPr/>
        </p:nvSpPr>
        <p:spPr>
          <a:xfrm>
            <a:off x="722312" y="4782757"/>
            <a:ext cx="1456450" cy="2154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700"/>
              </a:lnSpc>
              <a:defRPr sz="15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OUTSOURSERS</a:t>
            </a:r>
          </a:p>
        </p:txBody>
      </p:sp>
      <p:sp>
        <p:nvSpPr>
          <p:cNvPr id="59" name="Object17"/>
          <p:cNvSpPr txBox="1"/>
          <p:nvPr/>
        </p:nvSpPr>
        <p:spPr>
          <a:xfrm>
            <a:off x="3688556" y="2781498"/>
            <a:ext cx="1341438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OLD TEAM</a:t>
            </a:r>
          </a:p>
        </p:txBody>
      </p:sp>
      <p:sp>
        <p:nvSpPr>
          <p:cNvPr id="60" name="Object18"/>
          <p:cNvSpPr txBox="1"/>
          <p:nvPr/>
        </p:nvSpPr>
        <p:spPr>
          <a:xfrm>
            <a:off x="3130550" y="3556820"/>
            <a:ext cx="2279651" cy="1609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2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INVESTOR REPRESENTATIVES</a:t>
            </a:r>
          </a:p>
        </p:txBody>
      </p:sp>
      <p:sp>
        <p:nvSpPr>
          <p:cNvPr id="61" name="Object19"/>
          <p:cNvSpPr txBox="1"/>
          <p:nvPr/>
        </p:nvSpPr>
        <p:spPr>
          <a:xfrm>
            <a:off x="3394868" y="4342209"/>
            <a:ext cx="1764507" cy="1609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2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NEW FUNCTIONS</a:t>
            </a:r>
          </a:p>
        </p:txBody>
      </p:sp>
      <p:sp>
        <p:nvSpPr>
          <p:cNvPr id="62" name="Object20"/>
          <p:cNvSpPr txBox="1"/>
          <p:nvPr/>
        </p:nvSpPr>
        <p:spPr>
          <a:xfrm>
            <a:off x="3308222" y="5103217"/>
            <a:ext cx="1937800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NEW PARTNERS</a:t>
            </a:r>
          </a:p>
        </p:txBody>
      </p:sp>
      <p:sp>
        <p:nvSpPr>
          <p:cNvPr id="63" name="Object21"/>
          <p:cNvSpPr txBox="1"/>
          <p:nvPr/>
        </p:nvSpPr>
        <p:spPr>
          <a:xfrm>
            <a:off x="4163615" y="3140075"/>
            <a:ext cx="221854" cy="266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2000"/>
              </a:lnSpc>
              <a:defRPr sz="2400">
                <a:solidFill>
                  <a:srgbClr val="FFF245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64" name="Object22"/>
          <p:cNvSpPr txBox="1"/>
          <p:nvPr/>
        </p:nvSpPr>
        <p:spPr>
          <a:xfrm>
            <a:off x="4163615" y="3913981"/>
            <a:ext cx="221854" cy="266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2000"/>
              </a:lnSpc>
              <a:defRPr sz="2400">
                <a:solidFill>
                  <a:srgbClr val="FFF245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65" name="Object23"/>
          <p:cNvSpPr txBox="1"/>
          <p:nvPr/>
        </p:nvSpPr>
        <p:spPr>
          <a:xfrm>
            <a:off x="4163615" y="4662090"/>
            <a:ext cx="221854" cy="266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2000"/>
              </a:lnSpc>
              <a:defRPr sz="2400">
                <a:solidFill>
                  <a:srgbClr val="FFF245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+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386064" y="-43489"/>
            <a:ext cx="12688446" cy="6944977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17668" y="1004093"/>
            <a:ext cx="1527176" cy="75327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6692900"/>
            <a:ext cx="9916320" cy="165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51812" y="547687"/>
            <a:ext cx="1341439" cy="639763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Object 11" descr="Object 1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06834" y="2271117"/>
            <a:ext cx="10121901" cy="12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Object 12" descr="Object 12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06834" y="3101776"/>
            <a:ext cx="10121901" cy="12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Object 13" descr="Object 1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06834" y="4048720"/>
            <a:ext cx="10121901" cy="12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Object 14" descr="Object 14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17152" y="4889698"/>
            <a:ext cx="10121901" cy="12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5" name="Object 15" descr="Object 1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06834" y="5441751"/>
            <a:ext cx="10121901" cy="12701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Object18"/>
          <p:cNvSpPr txBox="1"/>
          <p:nvPr/>
        </p:nvSpPr>
        <p:spPr>
          <a:xfrm>
            <a:off x="1091207" y="1953815"/>
            <a:ext cx="908051" cy="196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8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BODY</a:t>
            </a:r>
          </a:p>
        </p:txBody>
      </p:sp>
      <p:sp>
        <p:nvSpPr>
          <p:cNvPr id="77" name="Object19"/>
          <p:cNvSpPr txBox="1"/>
          <p:nvPr/>
        </p:nvSpPr>
        <p:spPr>
          <a:xfrm>
            <a:off x="2708671" y="1948656"/>
            <a:ext cx="954486" cy="196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8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CONSIST</a:t>
            </a:r>
          </a:p>
        </p:txBody>
      </p:sp>
      <p:sp>
        <p:nvSpPr>
          <p:cNvPr id="78" name="Object20"/>
          <p:cNvSpPr txBox="1"/>
          <p:nvPr/>
        </p:nvSpPr>
        <p:spPr>
          <a:xfrm>
            <a:off x="4251325" y="1948656"/>
            <a:ext cx="1140222" cy="196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8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FUNCTION</a:t>
            </a:r>
          </a:p>
        </p:txBody>
      </p:sp>
      <p:sp>
        <p:nvSpPr>
          <p:cNvPr id="79" name="Object21"/>
          <p:cNvSpPr txBox="1"/>
          <p:nvPr/>
        </p:nvSpPr>
        <p:spPr>
          <a:xfrm>
            <a:off x="5822354" y="1948656"/>
            <a:ext cx="1341439" cy="196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8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SCHEDULE</a:t>
            </a:r>
          </a:p>
        </p:txBody>
      </p:sp>
      <p:sp>
        <p:nvSpPr>
          <p:cNvPr id="80" name="Object22"/>
          <p:cNvSpPr txBox="1"/>
          <p:nvPr/>
        </p:nvSpPr>
        <p:spPr>
          <a:xfrm>
            <a:off x="7464741" y="1948656"/>
            <a:ext cx="1341438" cy="196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8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NECESSITY</a:t>
            </a:r>
          </a:p>
        </p:txBody>
      </p:sp>
      <p:sp>
        <p:nvSpPr>
          <p:cNvPr id="81" name="Object23"/>
          <p:cNvSpPr txBox="1"/>
          <p:nvPr/>
        </p:nvSpPr>
        <p:spPr>
          <a:xfrm>
            <a:off x="717152" y="2612371"/>
            <a:ext cx="1656161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Shareholders Meeting</a:t>
            </a:r>
          </a:p>
        </p:txBody>
      </p:sp>
      <p:sp>
        <p:nvSpPr>
          <p:cNvPr id="82" name="Object24"/>
          <p:cNvSpPr txBox="1"/>
          <p:nvPr/>
        </p:nvSpPr>
        <p:spPr>
          <a:xfrm>
            <a:off x="717152" y="3506332"/>
            <a:ext cx="1656161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Board of Directors</a:t>
            </a:r>
          </a:p>
        </p:txBody>
      </p:sp>
      <p:sp>
        <p:nvSpPr>
          <p:cNvPr id="83" name="Object25"/>
          <p:cNvSpPr txBox="1"/>
          <p:nvPr/>
        </p:nvSpPr>
        <p:spPr>
          <a:xfrm>
            <a:off x="717152" y="4257166"/>
            <a:ext cx="1656161" cy="429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Advisory Board </a:t>
            </a:r>
            <a:br/>
            <a:r>
              <a:t>(sometimes Scientific Council)</a:t>
            </a:r>
          </a:p>
        </p:txBody>
      </p:sp>
      <p:sp>
        <p:nvSpPr>
          <p:cNvPr id="84" name="Object26"/>
          <p:cNvSpPr txBox="1"/>
          <p:nvPr/>
        </p:nvSpPr>
        <p:spPr>
          <a:xfrm>
            <a:off x="2455862" y="4264905"/>
            <a:ext cx="1460104" cy="429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- 5-10 of an industry representatives with a good reputation</a:t>
            </a:r>
          </a:p>
        </p:txBody>
      </p:sp>
      <p:sp>
        <p:nvSpPr>
          <p:cNvPr id="85" name="Object27"/>
          <p:cNvSpPr txBox="1"/>
          <p:nvPr/>
        </p:nvSpPr>
        <p:spPr>
          <a:xfrm>
            <a:off x="4024312" y="4120972"/>
            <a:ext cx="1594248" cy="717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Consulting</a:t>
            </a:r>
          </a:p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Agreeing strategic decisions.</a:t>
            </a:r>
          </a:p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Developing a network of partners</a:t>
            </a:r>
          </a:p>
        </p:txBody>
      </p:sp>
      <p:sp>
        <p:nvSpPr>
          <p:cNvPr id="86" name="Object28"/>
          <p:cNvSpPr txBox="1"/>
          <p:nvPr/>
        </p:nvSpPr>
        <p:spPr>
          <a:xfrm>
            <a:off x="5855890" y="4192939"/>
            <a:ext cx="1191817" cy="573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Meet as necessary</a:t>
            </a:r>
          </a:p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The members may actindependently of each other</a:t>
            </a:r>
          </a:p>
        </p:txBody>
      </p:sp>
      <p:sp>
        <p:nvSpPr>
          <p:cNvPr id="87" name="Object29"/>
          <p:cNvSpPr txBox="1"/>
          <p:nvPr/>
        </p:nvSpPr>
        <p:spPr>
          <a:xfrm>
            <a:off x="7558484" y="4408839"/>
            <a:ext cx="1191816" cy="141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Average</a:t>
            </a:r>
          </a:p>
        </p:txBody>
      </p:sp>
      <p:sp>
        <p:nvSpPr>
          <p:cNvPr id="88" name="Object30"/>
          <p:cNvSpPr txBox="1"/>
          <p:nvPr/>
        </p:nvSpPr>
        <p:spPr>
          <a:xfrm>
            <a:off x="7558484" y="5102775"/>
            <a:ext cx="1191816" cy="141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Low</a:t>
            </a:r>
          </a:p>
        </p:txBody>
      </p:sp>
      <p:sp>
        <p:nvSpPr>
          <p:cNvPr id="89" name="Object31"/>
          <p:cNvSpPr txBox="1"/>
          <p:nvPr/>
        </p:nvSpPr>
        <p:spPr>
          <a:xfrm>
            <a:off x="5871368" y="5030808"/>
            <a:ext cx="1191817" cy="28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For the specific needs</a:t>
            </a:r>
          </a:p>
        </p:txBody>
      </p:sp>
      <p:sp>
        <p:nvSpPr>
          <p:cNvPr id="90" name="Object32"/>
          <p:cNvSpPr txBox="1"/>
          <p:nvPr/>
        </p:nvSpPr>
        <p:spPr>
          <a:xfrm>
            <a:off x="4096543" y="5030808"/>
            <a:ext cx="1449786" cy="28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Monitoring and control</a:t>
            </a:r>
          </a:p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Report preparation</a:t>
            </a:r>
          </a:p>
        </p:txBody>
      </p:sp>
      <p:sp>
        <p:nvSpPr>
          <p:cNvPr id="91" name="Object33"/>
          <p:cNvSpPr txBox="1"/>
          <p:nvPr/>
        </p:nvSpPr>
        <p:spPr>
          <a:xfrm>
            <a:off x="2455862" y="5030808"/>
            <a:ext cx="1449785" cy="28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At least 2 elected members</a:t>
            </a:r>
          </a:p>
        </p:txBody>
      </p:sp>
      <p:sp>
        <p:nvSpPr>
          <p:cNvPr id="92" name="Object34"/>
          <p:cNvSpPr txBox="1"/>
          <p:nvPr/>
        </p:nvSpPr>
        <p:spPr>
          <a:xfrm>
            <a:off x="820340" y="5102775"/>
            <a:ext cx="1449785" cy="141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Auditing Committee</a:t>
            </a:r>
          </a:p>
        </p:txBody>
      </p:sp>
      <p:sp>
        <p:nvSpPr>
          <p:cNvPr id="93" name="Object35"/>
          <p:cNvSpPr txBox="1"/>
          <p:nvPr/>
        </p:nvSpPr>
        <p:spPr>
          <a:xfrm>
            <a:off x="820340" y="5657408"/>
            <a:ext cx="1449785" cy="141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Supervisory Council</a:t>
            </a:r>
          </a:p>
        </p:txBody>
      </p:sp>
      <p:sp>
        <p:nvSpPr>
          <p:cNvPr id="94" name="Object36"/>
          <p:cNvSpPr txBox="1"/>
          <p:nvPr/>
        </p:nvSpPr>
        <p:spPr>
          <a:xfrm>
            <a:off x="2455862" y="5657408"/>
            <a:ext cx="1449785" cy="141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- 10-20 public persons</a:t>
            </a:r>
          </a:p>
        </p:txBody>
      </p:sp>
      <p:sp>
        <p:nvSpPr>
          <p:cNvPr id="95" name="Object37"/>
          <p:cNvSpPr txBox="1"/>
          <p:nvPr/>
        </p:nvSpPr>
        <p:spPr>
          <a:xfrm>
            <a:off x="4096543" y="5585441"/>
            <a:ext cx="1449786" cy="28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PR</a:t>
            </a:r>
          </a:p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Lobbying</a:t>
            </a:r>
          </a:p>
        </p:txBody>
      </p:sp>
      <p:sp>
        <p:nvSpPr>
          <p:cNvPr id="96" name="Object38"/>
          <p:cNvSpPr txBox="1"/>
          <p:nvPr/>
        </p:nvSpPr>
        <p:spPr>
          <a:xfrm>
            <a:off x="5922962" y="5585441"/>
            <a:ext cx="1140223" cy="28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Meets regularly every 6-12 months</a:t>
            </a:r>
          </a:p>
        </p:txBody>
      </p:sp>
      <p:sp>
        <p:nvSpPr>
          <p:cNvPr id="97" name="Object39"/>
          <p:cNvSpPr txBox="1"/>
          <p:nvPr/>
        </p:nvSpPr>
        <p:spPr>
          <a:xfrm>
            <a:off x="7558484" y="5667726"/>
            <a:ext cx="1191816" cy="141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Low</a:t>
            </a:r>
          </a:p>
        </p:txBody>
      </p:sp>
      <p:sp>
        <p:nvSpPr>
          <p:cNvPr id="98" name="Object40"/>
          <p:cNvSpPr txBox="1"/>
          <p:nvPr/>
        </p:nvSpPr>
        <p:spPr>
          <a:xfrm>
            <a:off x="2357834" y="3174438"/>
            <a:ext cx="1656160" cy="811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 defTabSz="609600">
              <a:lnSpc>
                <a:spcPts val="10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- 1-2 project representatives (usually Founder / CEO &amp; CFO)</a:t>
            </a:r>
          </a:p>
          <a:p>
            <a:pPr algn="ctr" defTabSz="609600">
              <a:lnSpc>
                <a:spcPts val="10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- 1-2 investor representatives</a:t>
            </a:r>
          </a:p>
          <a:p>
            <a:pPr algn="ctr" defTabSz="609600">
              <a:lnSpc>
                <a:spcPts val="10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- 1-2 independent members (experts</a:t>
            </a:r>
          </a:p>
        </p:txBody>
      </p:sp>
      <p:sp>
        <p:nvSpPr>
          <p:cNvPr id="99" name="Object41"/>
          <p:cNvSpPr txBox="1"/>
          <p:nvPr/>
        </p:nvSpPr>
        <p:spPr>
          <a:xfrm>
            <a:off x="4070746" y="3293819"/>
            <a:ext cx="1547814" cy="573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Approval of the business model and strategy</a:t>
            </a:r>
            <a:br/>
            <a:r>
              <a:t>- Key appointments </a:t>
            </a:r>
            <a:br/>
            <a:r>
              <a:t>- Consideration of reports</a:t>
            </a:r>
          </a:p>
        </p:txBody>
      </p:sp>
      <p:sp>
        <p:nvSpPr>
          <p:cNvPr id="100" name="Object42"/>
          <p:cNvSpPr txBox="1"/>
          <p:nvPr/>
        </p:nvSpPr>
        <p:spPr>
          <a:xfrm>
            <a:off x="5711428" y="3365785"/>
            <a:ext cx="1511698" cy="429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Meets regularly</a:t>
            </a:r>
            <a:br/>
            <a:r>
              <a:t> every 3-6 months </a:t>
            </a:r>
          </a:p>
          <a:p>
            <a:pPr algn="ctr" defTabSz="609600">
              <a:lnSpc>
                <a:spcPts val="11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May be called out of turn</a:t>
            </a:r>
          </a:p>
        </p:txBody>
      </p:sp>
      <p:sp>
        <p:nvSpPr>
          <p:cNvPr id="101" name="Object43"/>
          <p:cNvSpPr txBox="1"/>
          <p:nvPr/>
        </p:nvSpPr>
        <p:spPr>
          <a:xfrm>
            <a:off x="7352109" y="3506332"/>
            <a:ext cx="1511698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High</a:t>
            </a:r>
          </a:p>
        </p:txBody>
      </p:sp>
      <p:sp>
        <p:nvSpPr>
          <p:cNvPr id="102" name="Object44"/>
          <p:cNvSpPr txBox="1"/>
          <p:nvPr/>
        </p:nvSpPr>
        <p:spPr>
          <a:xfrm>
            <a:off x="2357834" y="2612371"/>
            <a:ext cx="1656160" cy="14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2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According to shares</a:t>
            </a:r>
          </a:p>
        </p:txBody>
      </p:sp>
      <p:sp>
        <p:nvSpPr>
          <p:cNvPr id="103" name="Object45"/>
          <p:cNvSpPr txBox="1"/>
          <p:nvPr/>
        </p:nvSpPr>
        <p:spPr>
          <a:xfrm>
            <a:off x="3998515" y="2348211"/>
            <a:ext cx="1656160" cy="676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 defTabSz="609600">
              <a:lnSpc>
                <a:spcPts val="10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Approval of the </a:t>
            </a:r>
            <a:br/>
            <a:r>
              <a:t>governing bodies </a:t>
            </a:r>
          </a:p>
          <a:p>
            <a:pPr algn="ctr" defTabSz="609600">
              <a:lnSpc>
                <a:spcPts val="10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Amendment of the SHA</a:t>
            </a:r>
          </a:p>
          <a:p>
            <a:pPr algn="ctr" defTabSz="609600">
              <a:lnSpc>
                <a:spcPts val="10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Adoption of reports </a:t>
            </a:r>
            <a:br/>
            <a:r>
              <a:t>and balance sheets</a:t>
            </a:r>
          </a:p>
        </p:txBody>
      </p:sp>
      <p:sp>
        <p:nvSpPr>
          <p:cNvPr id="104" name="Object46"/>
          <p:cNvSpPr txBox="1"/>
          <p:nvPr/>
        </p:nvSpPr>
        <p:spPr>
          <a:xfrm>
            <a:off x="5639196" y="2551411"/>
            <a:ext cx="1656161" cy="2700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 defTabSz="609600">
              <a:lnSpc>
                <a:spcPts val="10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- At least once a year</a:t>
            </a:r>
          </a:p>
          <a:p>
            <a:pPr algn="ctr" defTabSz="609600">
              <a:lnSpc>
                <a:spcPts val="10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May be called out of turn</a:t>
            </a:r>
          </a:p>
        </p:txBody>
      </p:sp>
      <p:sp>
        <p:nvSpPr>
          <p:cNvPr id="105" name="Object47"/>
          <p:cNvSpPr txBox="1"/>
          <p:nvPr/>
        </p:nvSpPr>
        <p:spPr>
          <a:xfrm>
            <a:off x="7279878" y="2619144"/>
            <a:ext cx="1656160" cy="134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609600">
              <a:lnSpc>
                <a:spcPts val="1000"/>
              </a:lnSpc>
              <a:defRPr sz="1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- High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F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F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