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Manrope Medium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40">
          <p15:clr>
            <a:srgbClr val="747775"/>
          </p15:clr>
        </p15:guide>
        <p15:guide id="2" pos="563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40"/>
        <p:guide pos="563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anropeMedium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anrope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3bd2e67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3bd2e67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1fbcafd40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1fbcafd40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1fbcafd40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1fbcafd40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3de7102b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3de7102b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3de7102b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3de7102b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35a061ce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35a061ce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53de710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53de710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1fbcafd40_0_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1fbcafd40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1fbcafd40_0_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1fbcafd40_0_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1fbcafd40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1fbcafd40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442132" y="880500"/>
            <a:ext cx="43308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Перед вами шаблон презентации для проекта «Путеводная звезда 2026».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55" name="Google Shape;55;p13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Как работать с шаблоном презентации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56" name="Google Shape;56;p13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358775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442121" y="4385200"/>
            <a:ext cx="70557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chemeClr val="lt1"/>
                </a:solidFill>
              </a:rPr>
              <a:t>Перед отправкой конкурсной заявки удалите этот слайд-инструкцию.</a:t>
            </a:r>
            <a:endParaRPr b="1" sz="1400">
              <a:solidFill>
                <a:schemeClr val="lt1"/>
              </a:solidFill>
            </a:endParaRPr>
          </a:p>
        </p:txBody>
      </p:sp>
      <p:pic>
        <p:nvPicPr>
          <p:cNvPr id="58" name="Google Shape;58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131775"/>
            <a:ext cx="236200" cy="23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442132" y="1637625"/>
            <a:ext cx="43308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F2C998"/>
                </a:solidFill>
              </a:rPr>
              <a:t>Как работать с этим шаблоном:</a:t>
            </a:r>
            <a:endParaRPr b="1" sz="1400">
              <a:solidFill>
                <a:srgbClr val="F2C998"/>
              </a:solidFill>
            </a:endParaRPr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831800" y="2054025"/>
            <a:ext cx="7998600" cy="18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Используйте шаблон как основу для создания конкурсной заявки. 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Постарайтесь разместить информацию не более, чем на 10 слайдах.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Если элемент из одного слайда нужен на другом слайде, то просто скопируйте его.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Заменяйте и добавляйте текст и изображения в отведенных для этого полях.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Изображения, расположенные в шаблоне, нужно заменить на ваши фотографии.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Можете убрать лишние декоративные элементы, если информация не помещается.</a:t>
            </a:r>
            <a:endParaRPr sz="1400">
              <a:solidFill>
                <a:srgbClr val="F2C998"/>
              </a:solidFill>
            </a:endParaRPr>
          </a:p>
        </p:txBody>
      </p:sp>
      <p:pic>
        <p:nvPicPr>
          <p:cNvPr id="61" name="Google Shape;61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428350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724925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021500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318075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614650"/>
            <a:ext cx="236200" cy="23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>
            <a:off x="0" y="-75"/>
            <a:ext cx="5741400" cy="51435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2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Гастрономия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200" name="Google Shape;200;p22"/>
          <p:cNvSpPr txBox="1"/>
          <p:nvPr>
            <p:ph idx="1" type="body"/>
          </p:nvPr>
        </p:nvSpPr>
        <p:spPr>
          <a:xfrm>
            <a:off x="437375" y="930125"/>
            <a:ext cx="4899300" cy="114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rgbClr val="F2C998"/>
                </a:solidFill>
              </a:rPr>
              <a:t>Опишите подход к организации питания гостей, расскажите о видах кухонь, которые представлены в ресторане гостиницы, о шеф-поваре, фирменных блюдах и процессе утилизации отходов.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201" name="Google Shape;201;p22"/>
          <p:cNvSpPr txBox="1"/>
          <p:nvPr>
            <p:ph idx="1" type="body"/>
          </p:nvPr>
        </p:nvSpPr>
        <p:spPr>
          <a:xfrm>
            <a:off x="437368" y="23215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202" name="Google Shape;202;p22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9" y="44069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2"/>
          <p:cNvSpPr txBox="1"/>
          <p:nvPr>
            <p:ph idx="1" type="body"/>
          </p:nvPr>
        </p:nvSpPr>
        <p:spPr>
          <a:xfrm>
            <a:off x="6035400" y="2394750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/>
          <p:nvPr>
            <p:ph idx="1" type="body"/>
          </p:nvPr>
        </p:nvSpPr>
        <p:spPr>
          <a:xfrm>
            <a:off x="437375" y="903054"/>
            <a:ext cx="6188100" cy="89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Укажите средний уровень рейтинга в российских системах бронирования и иных системах оценок и отзывов пользователей в информационной-телекоммуникационной сети «Интернет».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546510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3"/>
          <p:cNvSpPr txBox="1"/>
          <p:nvPr>
            <p:ph idx="1" type="body"/>
          </p:nvPr>
        </p:nvSpPr>
        <p:spPr>
          <a:xfrm>
            <a:off x="437376" y="3930475"/>
            <a:ext cx="5613900" cy="6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*Логотипы систем бронирования рядом с их оценками</a:t>
            </a:r>
            <a:endParaRPr b="1" sz="1000">
              <a:solidFill>
                <a:srgbClr val="99999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*Можно добавить количество отзывов в качестве дополнительной цифры.</a:t>
            </a:r>
            <a:endParaRPr b="1" sz="1000">
              <a:solidFill>
                <a:srgbClr val="999999"/>
              </a:solidFill>
            </a:endParaRPr>
          </a:p>
        </p:txBody>
      </p:sp>
      <p:sp>
        <p:nvSpPr>
          <p:cNvPr id="211" name="Google Shape;211;p23"/>
          <p:cNvSpPr txBox="1"/>
          <p:nvPr>
            <p:ph idx="1" type="body"/>
          </p:nvPr>
        </p:nvSpPr>
        <p:spPr>
          <a:xfrm>
            <a:off x="437368" y="1720556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212" name="Google Shape;212;p23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pic>
        <p:nvPicPr>
          <p:cNvPr id="213" name="Google Shape;213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665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>
            <p:ph idx="1" type="body"/>
          </p:nvPr>
        </p:nvSpPr>
        <p:spPr>
          <a:xfrm>
            <a:off x="1128192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5" name="Google Shape;215;p23"/>
          <p:cNvSpPr txBox="1"/>
          <p:nvPr>
            <p:ph idx="1" type="body"/>
          </p:nvPr>
        </p:nvSpPr>
        <p:spPr>
          <a:xfrm>
            <a:off x="648236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3303735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2890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>
            <p:ph idx="1" type="body"/>
          </p:nvPr>
        </p:nvSpPr>
        <p:spPr>
          <a:xfrm>
            <a:off x="3885417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9" name="Google Shape;219;p23"/>
          <p:cNvSpPr txBox="1"/>
          <p:nvPr>
            <p:ph idx="1" type="body"/>
          </p:nvPr>
        </p:nvSpPr>
        <p:spPr>
          <a:xfrm>
            <a:off x="3405461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6060960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115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>
            <p:ph idx="1" type="body"/>
          </p:nvPr>
        </p:nvSpPr>
        <p:spPr>
          <a:xfrm>
            <a:off x="6642642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23" name="Google Shape;223;p23"/>
          <p:cNvSpPr txBox="1"/>
          <p:nvPr>
            <p:ph idx="1" type="body"/>
          </p:nvPr>
        </p:nvSpPr>
        <p:spPr>
          <a:xfrm>
            <a:off x="6162686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3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Рейтинг 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226" name="Google Shape;226;p23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1894500" y="2079200"/>
            <a:ext cx="5355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НАЗВАНИЕ</a:t>
            </a:r>
            <a:endParaRPr b="1" sz="3000">
              <a:solidFill>
                <a:srgbClr val="F2C998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ГОСТИНИЦЫ/</a:t>
            </a:r>
            <a:endParaRPr b="1" sz="3000">
              <a:solidFill>
                <a:srgbClr val="F2C998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ОРГАНИЗАЦИИ</a:t>
            </a:r>
            <a:endParaRPr b="1" sz="3000">
              <a:solidFill>
                <a:srgbClr val="F2C998"/>
              </a:solidFill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3787175" y="4279109"/>
            <a:ext cx="143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2C998"/>
                </a:solidFill>
              </a:rPr>
              <a:t>Номинация</a:t>
            </a:r>
            <a:endParaRPr>
              <a:solidFill>
                <a:srgbClr val="F2C998"/>
              </a:solidFill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072000" y="444730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F2C998"/>
                </a:solidFill>
              </a:rPr>
              <a:t>Лучшая гостиница 4*</a:t>
            </a:r>
            <a:endParaRPr b="1">
              <a:solidFill>
                <a:srgbClr val="F2C99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4461" y="138700"/>
            <a:ext cx="3859138" cy="50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Позиционирование 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437368" y="930125"/>
            <a:ext cx="48222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Расскажите про позиционирование гостиницы (бизнес-отель, семейный отель – при наличии)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81" name="Google Shape;81;p15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5399625" y="4702599"/>
            <a:ext cx="37443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D9D9D9"/>
                </a:solidFill>
              </a:rPr>
              <a:t>*Добавьте ваше фото, отражающее концепцию </a:t>
            </a:r>
            <a:endParaRPr sz="1200">
              <a:solidFill>
                <a:srgbClr val="D9D9D9"/>
              </a:solidFill>
            </a:endParaRPr>
          </a:p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441176" y="1578128"/>
            <a:ext cx="40653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2-3 коротких тезиса, почему именно так 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84" name="Google Shape;84;p15"/>
          <p:cNvSpPr txBox="1"/>
          <p:nvPr>
            <p:ph idx="1" type="body"/>
          </p:nvPr>
        </p:nvSpPr>
        <p:spPr>
          <a:xfrm>
            <a:off x="437368" y="19762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437387" y="2617575"/>
            <a:ext cx="43557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600">
                <a:solidFill>
                  <a:schemeClr val="dk1"/>
                </a:solidFill>
              </a:rPr>
              <a:t>1 главная мысль о подходе к сервису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437375" y="3027825"/>
            <a:ext cx="482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2-3 пункта, в которых выражается стандарт: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437380" y="512955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Вставьте свой текст</a:t>
            </a:r>
            <a:endParaRPr sz="1200">
              <a:solidFill>
                <a:schemeClr val="lt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824630" y="3428015"/>
            <a:ext cx="4822200" cy="12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1 пункт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 пункт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3 пункт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90" name="Google Shape;90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3480287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3889779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4283669"/>
            <a:ext cx="278525" cy="278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5"/>
          <p:cNvCxnSpPr/>
          <p:nvPr/>
        </p:nvCxnSpPr>
        <p:spPr>
          <a:xfrm>
            <a:off x="512425" y="2533450"/>
            <a:ext cx="4157400" cy="0"/>
          </a:xfrm>
          <a:prstGeom prst="straightConnector1">
            <a:avLst/>
          </a:prstGeom>
          <a:noFill/>
          <a:ln cap="flat" cmpd="sng" w="19050">
            <a:solidFill>
              <a:srgbClr val="F2C99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437368" y="1112325"/>
            <a:ext cx="48222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Номерной фонд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Количество работающего персонала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4373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0" name="Google Shape;100;p16"/>
          <p:cNvSpPr txBox="1"/>
          <p:nvPr>
            <p:ph idx="1" type="body"/>
          </p:nvPr>
        </p:nvSpPr>
        <p:spPr>
          <a:xfrm>
            <a:off x="4373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номеров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1" name="Google Shape;101;p16"/>
          <p:cNvSpPr txBox="1"/>
          <p:nvPr>
            <p:ph idx="1" type="body"/>
          </p:nvPr>
        </p:nvSpPr>
        <p:spPr>
          <a:xfrm>
            <a:off x="24947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24947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человек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45521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45521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номеров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66095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66095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рублей</a:t>
            </a:r>
            <a:endParaRPr sz="1400">
              <a:solidFill>
                <a:schemeClr val="dk1"/>
              </a:solidFill>
            </a:endParaRPr>
          </a:p>
        </p:txBody>
      </p:sp>
      <p:cxnSp>
        <p:nvCxnSpPr>
          <p:cNvPr id="107" name="Google Shape;107;p16"/>
          <p:cNvCxnSpPr/>
          <p:nvPr/>
        </p:nvCxnSpPr>
        <p:spPr>
          <a:xfrm>
            <a:off x="504598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6"/>
          <p:cNvCxnSpPr/>
          <p:nvPr/>
        </p:nvCxnSpPr>
        <p:spPr>
          <a:xfrm>
            <a:off x="2579691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6"/>
          <p:cNvCxnSpPr/>
          <p:nvPr/>
        </p:nvCxnSpPr>
        <p:spPr>
          <a:xfrm>
            <a:off x="4620745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6"/>
          <p:cNvCxnSpPr/>
          <p:nvPr/>
        </p:nvCxnSpPr>
        <p:spPr>
          <a:xfrm>
            <a:off x="6695816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1" name="Google Shape;111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292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1229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5404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9579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437368" y="195050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Гостиница в цифрах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19" name="Google Shape;119;p16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4552175" y="1104175"/>
            <a:ext cx="41148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Среднемесячная загрузка номерного фонда с 1 июля 2025 по 1 сентября 2026 года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4552175" y="1752375"/>
            <a:ext cx="42846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Средняя цена за номер категории стандарт </a:t>
            </a:r>
            <a:br>
              <a:rPr lang="ru" sz="1400">
                <a:solidFill>
                  <a:schemeClr val="dk1"/>
                </a:solidFill>
              </a:rPr>
            </a:br>
            <a:r>
              <a:rPr lang="ru" sz="1400">
                <a:solidFill>
                  <a:schemeClr val="dk1"/>
                </a:solidFill>
              </a:rPr>
              <a:t>в период с 1 июля 2025 по 1 сентября 2026 года</a:t>
            </a:r>
            <a:endParaRPr sz="1400">
              <a:solidFill>
                <a:schemeClr val="dk1"/>
              </a:solidFill>
            </a:endParaRPr>
          </a:p>
        </p:txBody>
      </p:sp>
      <p:cxnSp>
        <p:nvCxnSpPr>
          <p:cNvPr id="122" name="Google Shape;122;p16"/>
          <p:cNvCxnSpPr/>
          <p:nvPr/>
        </p:nvCxnSpPr>
        <p:spPr>
          <a:xfrm>
            <a:off x="4357775" y="1055339"/>
            <a:ext cx="0" cy="1401900"/>
          </a:xfrm>
          <a:prstGeom prst="straightConnector1">
            <a:avLst/>
          </a:prstGeom>
          <a:noFill/>
          <a:ln cap="flat" cmpd="sng" w="19050">
            <a:solidFill>
              <a:srgbClr val="F2C99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Награды и признание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29" name="Google Shape;129;p17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/>
          <p:nvPr>
            <p:ph idx="1" type="body"/>
          </p:nvPr>
        </p:nvSpPr>
        <p:spPr>
          <a:xfrm>
            <a:off x="437375" y="930125"/>
            <a:ext cx="76857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Перечислите отраслевые премии, полученные за последние 5 лет (при наличии)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Опишите Ваши результаты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46510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7"/>
          <p:cNvSpPr/>
          <p:nvPr/>
        </p:nvSpPr>
        <p:spPr>
          <a:xfrm>
            <a:off x="3269924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7"/>
          <p:cNvSpPr/>
          <p:nvPr/>
        </p:nvSpPr>
        <p:spPr>
          <a:xfrm>
            <a:off x="5993339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7"/>
          <p:cNvSpPr txBox="1"/>
          <p:nvPr>
            <p:ph idx="1" type="body"/>
          </p:nvPr>
        </p:nvSpPr>
        <p:spPr>
          <a:xfrm>
            <a:off x="437368" y="3309827"/>
            <a:ext cx="4822200" cy="3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Логотипы премий</a:t>
            </a:r>
            <a:endParaRPr b="1" sz="1000">
              <a:solidFill>
                <a:srgbClr val="999999"/>
              </a:solidFill>
            </a:endParaRPr>
          </a:p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437368" y="17476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136" name="Google Shape;136;p17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/>
          <p:nvPr/>
        </p:nvSpPr>
        <p:spPr>
          <a:xfrm>
            <a:off x="0" y="-75"/>
            <a:ext cx="4822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104651"/>
                </a:solidFill>
              </a:rPr>
              <a:t>Инфраструктура</a:t>
            </a:r>
            <a:endParaRPr b="1" sz="1820">
              <a:solidFill>
                <a:srgbClr val="104651"/>
              </a:solidFill>
            </a:endParaRPr>
          </a:p>
        </p:txBody>
      </p:sp>
      <p:sp>
        <p:nvSpPr>
          <p:cNvPr id="143" name="Google Shape;143;p18"/>
          <p:cNvSpPr txBox="1"/>
          <p:nvPr>
            <p:ph idx="1" type="body"/>
          </p:nvPr>
        </p:nvSpPr>
        <p:spPr>
          <a:xfrm>
            <a:off x="437374" y="930125"/>
            <a:ext cx="3822300" cy="25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Характеристика номерного фонда, точек питания, зон отдыха, наличие парковки.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Общественные зоны отеля и другие (СПА- комплекс, фитнесс-центр и др. (при наличии).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Исторический, культурный, развлекательный контекст.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Месторасположение отеля.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44" name="Google Shape;144;p18"/>
          <p:cNvSpPr txBox="1"/>
          <p:nvPr>
            <p:ph idx="1" type="body"/>
          </p:nvPr>
        </p:nvSpPr>
        <p:spPr>
          <a:xfrm>
            <a:off x="437368" y="357975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pic>
        <p:nvPicPr>
          <p:cNvPr id="145" name="Google Shape;145;p18" title="логоGroup 848.png"/>
          <p:cNvPicPr preferRelativeResize="0"/>
          <p:nvPr/>
        </p:nvPicPr>
        <p:blipFill rotWithShape="1">
          <a:blip r:embed="rId3">
            <a:alphaModFix/>
          </a:blip>
          <a:srcRect b="1314" l="0" r="0" t="1324"/>
          <a:stretch/>
        </p:blipFill>
        <p:spPr>
          <a:xfrm>
            <a:off x="540009" y="4406900"/>
            <a:ext cx="991380" cy="46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>
            <p:ph type="title"/>
          </p:nvPr>
        </p:nvSpPr>
        <p:spPr>
          <a:xfrm>
            <a:off x="4999644" y="358775"/>
            <a:ext cx="38223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Доступность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147" name="Google Shape;147;p18"/>
          <p:cNvSpPr txBox="1"/>
          <p:nvPr>
            <p:ph idx="1" type="body"/>
          </p:nvPr>
        </p:nvSpPr>
        <p:spPr>
          <a:xfrm>
            <a:off x="5009312" y="930125"/>
            <a:ext cx="3822300" cy="16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Опишите инфраструктуру для туристов с ограниченными возможностями здоровья (специальные лифты для колясок, шрифт Брайля, световые сигналы/надписи для слабослышащих, подъемные механизмы, поручни и т.д.) (при наличии).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148" name="Google Shape;148;p18"/>
          <p:cNvSpPr txBox="1"/>
          <p:nvPr>
            <p:ph idx="1" type="body"/>
          </p:nvPr>
        </p:nvSpPr>
        <p:spPr>
          <a:xfrm>
            <a:off x="5009301" y="2675975"/>
            <a:ext cx="38223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>
            <a:off x="0" y="-75"/>
            <a:ext cx="5741400" cy="51435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Интерьер и экстерьер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155" name="Google Shape;155;p19"/>
          <p:cNvSpPr txBox="1"/>
          <p:nvPr>
            <p:ph idx="1" type="body"/>
          </p:nvPr>
        </p:nvSpPr>
        <p:spPr>
          <a:xfrm>
            <a:off x="437375" y="930125"/>
            <a:ext cx="482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Опишите интерьер и экстерьер гостиницы: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437368" y="293755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157" name="Google Shape;157;p19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9" y="44069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 txBox="1"/>
          <p:nvPr>
            <p:ph idx="1" type="body"/>
          </p:nvPr>
        </p:nvSpPr>
        <p:spPr>
          <a:xfrm>
            <a:off x="6035400" y="2394750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59" name="Google Shape;159;p19"/>
          <p:cNvSpPr txBox="1"/>
          <p:nvPr>
            <p:ph idx="1" type="body"/>
          </p:nvPr>
        </p:nvSpPr>
        <p:spPr>
          <a:xfrm>
            <a:off x="824630" y="1279490"/>
            <a:ext cx="48222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особенность и уникальность объекта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кто был дизайнером и архитектором гостиницы</a:t>
            </a:r>
            <a:endParaRPr sz="1400">
              <a:solidFill>
                <a:srgbClr val="F2C998"/>
              </a:solidFill>
            </a:endParaRPr>
          </a:p>
        </p:txBody>
      </p:sp>
      <p:pic>
        <p:nvPicPr>
          <p:cNvPr id="160" name="Google Shape;160;p19" title="Звезд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07" y="1331762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9" title="Звезд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07" y="1741254"/>
            <a:ext cx="278525" cy="27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>
            <p:ph idx="1" type="body"/>
          </p:nvPr>
        </p:nvSpPr>
        <p:spPr>
          <a:xfrm>
            <a:off x="437375" y="2258625"/>
            <a:ext cx="48222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Когда проводилась реновация / обновление номерного фонда гостиницы.</a:t>
            </a:r>
            <a:endParaRPr sz="1400">
              <a:solidFill>
                <a:srgbClr val="F2C99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Комфорт и уют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68" name="Google Shape;168;p20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358775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/>
          <p:nvPr/>
        </p:nvSpPr>
        <p:spPr>
          <a:xfrm>
            <a:off x="237700" y="1047750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>
              <a:alpha val="740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4661600" y="1047750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237700" y="3007937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4661600" y="3007937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>
              <a:alpha val="740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0"/>
          <p:cNvSpPr txBox="1"/>
          <p:nvPr>
            <p:ph idx="1" type="body"/>
          </p:nvPr>
        </p:nvSpPr>
        <p:spPr>
          <a:xfrm>
            <a:off x="437375" y="1190675"/>
            <a:ext cx="3880500" cy="7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Опишите организацию уюта и комфорта для проживающих в гостинице, наличие приоритетных направлений гостиницы, сервисов гостиницы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4" name="Google Shape;174;p20"/>
          <p:cNvSpPr txBox="1"/>
          <p:nvPr>
            <p:ph idx="1" type="body"/>
          </p:nvPr>
        </p:nvSpPr>
        <p:spPr>
          <a:xfrm>
            <a:off x="437368" y="198477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4855850" y="1190675"/>
            <a:ext cx="3880500" cy="9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Специальные мероприятия, которые проводит гостиница для своих гостей (тематические и гастрономические фестивали, мастер-классы, музыкальные вечера и др.)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855840" y="2123170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7" name="Google Shape;177;p20"/>
          <p:cNvSpPr txBox="1"/>
          <p:nvPr>
            <p:ph idx="1" type="body"/>
          </p:nvPr>
        </p:nvSpPr>
        <p:spPr>
          <a:xfrm>
            <a:off x="437375" y="3123325"/>
            <a:ext cx="3880500" cy="7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Наличие специальных предложений для посещения городских площадок: музеи, экскурсии, театры и иных объектов показа.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8" name="Google Shape;178;p20"/>
          <p:cNvSpPr txBox="1"/>
          <p:nvPr>
            <p:ph idx="1" type="body"/>
          </p:nvPr>
        </p:nvSpPr>
        <p:spPr>
          <a:xfrm>
            <a:off x="437368" y="39174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9" name="Google Shape;179;p20"/>
          <p:cNvSpPr txBox="1"/>
          <p:nvPr>
            <p:ph idx="1" type="body"/>
          </p:nvPr>
        </p:nvSpPr>
        <p:spPr>
          <a:xfrm>
            <a:off x="4855847" y="3123325"/>
            <a:ext cx="3880500" cy="9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F2C998"/>
                </a:solidFill>
              </a:rPr>
              <a:t>Укажите информацию об одном или нескольких стандартах обслуживания в гостинице: халяль, стандарты обслуживания китайских туристов, пет-френдли и (или) иное (при наличии).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80" name="Google Shape;180;p20"/>
          <p:cNvSpPr txBox="1"/>
          <p:nvPr>
            <p:ph idx="1" type="body"/>
          </p:nvPr>
        </p:nvSpPr>
        <p:spPr>
          <a:xfrm>
            <a:off x="4855840" y="406366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 b="2532" l="0" r="0" t="51178"/>
          <a:stretch/>
        </p:blipFill>
        <p:spPr>
          <a:xfrm>
            <a:off x="237700" y="2885150"/>
            <a:ext cx="32907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>
            <p:ph idx="1" type="body"/>
          </p:nvPr>
        </p:nvSpPr>
        <p:spPr>
          <a:xfrm>
            <a:off x="437375" y="1171125"/>
            <a:ext cx="77430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Опишите какие существуют в гостинице технологии или другие инноваций (технологии виртуальной реальности, дополненной реальности, интерактивность и др.).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87" name="Google Shape;187;p21"/>
          <p:cNvSpPr txBox="1"/>
          <p:nvPr>
            <p:ph idx="1" type="body"/>
          </p:nvPr>
        </p:nvSpPr>
        <p:spPr>
          <a:xfrm>
            <a:off x="437368" y="181912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 rotWithShape="1">
          <a:blip r:embed="rId3">
            <a:alphaModFix/>
          </a:blip>
          <a:srcRect b="2532" l="23850" r="0" t="51178"/>
          <a:stretch/>
        </p:blipFill>
        <p:spPr>
          <a:xfrm>
            <a:off x="3655925" y="2885150"/>
            <a:ext cx="25059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 b="2532" l="9599" r="9599" t="51178"/>
          <a:stretch/>
        </p:blipFill>
        <p:spPr>
          <a:xfrm>
            <a:off x="6289350" y="2885150"/>
            <a:ext cx="26589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>
            <p:ph idx="1" type="body"/>
          </p:nvPr>
        </p:nvSpPr>
        <p:spPr>
          <a:xfrm>
            <a:off x="3544625" y="4835408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1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Технологии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93" name="Google Shape;193;p21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