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906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3F9"/>
          </a:solidFill>
        </a:fill>
      </a:tcStyle>
    </a:wholeTbl>
    <a:band2H>
      <a:tcTxStyle b="def" i="def"/>
      <a:tcStyle>
        <a:tcBdr/>
        <a:fill>
          <a:solidFill>
            <a:srgbClr val="E6F2F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3" name="Shape 3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Титульный слайд">
    <p:bg>
      <p:bgPr>
        <a:solidFill>
          <a:srgbClr val="ECF0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asted-image.pdf" descr="pasted-image.pdf"/>
          <p:cNvPicPr>
            <a:picLocks noChangeAspect="1"/>
          </p:cNvPicPr>
          <p:nvPr/>
        </p:nvPicPr>
        <p:blipFill>
          <a:blip r:embed="rId2">
            <a:extLst/>
          </a:blip>
          <a:srcRect l="68795" t="0" r="0" b="0"/>
          <a:stretch>
            <a:fillRect/>
          </a:stretch>
        </p:blipFill>
        <p:spPr>
          <a:xfrm>
            <a:off x="6200638" y="0"/>
            <a:ext cx="3801292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Slide Number"/>
          <p:cNvSpPr txBox="1"/>
          <p:nvPr>
            <p:ph type="sldNum" sz="quarter" idx="2"/>
          </p:nvPr>
        </p:nvSpPr>
        <p:spPr>
          <a:xfrm>
            <a:off x="5943600" y="6172200"/>
            <a:ext cx="2311400" cy="368301"/>
          </a:xfrm>
          <a:prstGeom prst="rect">
            <a:avLst/>
          </a:prstGeom>
        </p:spPr>
        <p:txBody>
          <a:bodyPr lIns="0" tIns="0" rIns="0" bIns="0"/>
          <a:lstStyle>
            <a:lvl1pPr algn="ctr" defTabSz="914400">
              <a:defRPr b="1" sz="1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Заголовок и объект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"/>
          <p:cNvSpPr txBox="1"/>
          <p:nvPr>
            <p:ph type="sldNum" sz="quarter" idx="2"/>
          </p:nvPr>
        </p:nvSpPr>
        <p:spPr>
          <a:xfrm>
            <a:off x="9497724" y="6469027"/>
            <a:ext cx="153963" cy="152401"/>
          </a:xfrm>
          <a:prstGeom prst="rect">
            <a:avLst/>
          </a:prstGeom>
        </p:spPr>
        <p:txBody>
          <a:bodyPr lIns="0" tIns="0" rIns="0" bIns="0"/>
          <a:lstStyle>
            <a:lvl1pPr algn="ctr" defTabSz="914400">
              <a:defRPr b="1" sz="1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95299" y="717748"/>
            <a:ext cx="8915401" cy="1225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764" tIns="24764" rIns="24764" bIns="24764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95299" y="1943100"/>
            <a:ext cx="8915401" cy="4271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4764" tIns="24764" rIns="24764" bIns="24764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4787899" y="5659139"/>
            <a:ext cx="2311401" cy="296665"/>
          </a:xfrm>
          <a:prstGeom prst="rect">
            <a:avLst/>
          </a:prstGeom>
          <a:ln w="12700">
            <a:miter lim="400000"/>
          </a:ln>
        </p:spPr>
        <p:txBody>
          <a:bodyPr wrap="none" lIns="24764" tIns="24764" rIns="24764" bIns="24764" anchor="ctr">
            <a:spAutoFit/>
          </a:bodyPr>
          <a:lstStyle>
            <a:lvl1pPr algn="r" defTabSz="609600"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</p:sldLayoutIdLst>
  <p:transition xmlns:p14="http://schemas.microsoft.com/office/powerpoint/2010/main" spd="med" advClick="1"/>
  <p:txStyles>
    <p:titleStyle>
      <a:lvl1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ct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14312" marR="0" indent="-214312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661307" marR="0" indent="-204107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104900" marR="0" indent="-1905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002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0574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60960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441783" y="-130970"/>
            <a:ext cx="12799884" cy="69926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6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17668" y="1004093"/>
            <a:ext cx="1527176" cy="75327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6703218"/>
            <a:ext cx="9916320" cy="154782"/>
          </a:xfrm>
          <a:prstGeom prst="rect">
            <a:avLst/>
          </a:prstGeom>
          <a:ln w="12700">
            <a:miter lim="400000"/>
          </a:ln>
        </p:spPr>
      </p:pic>
      <p:pic>
        <p:nvPicPr>
          <p:cNvPr id="38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51812" y="547687"/>
            <a:ext cx="1341439" cy="639763"/>
          </a:xfrm>
          <a:prstGeom prst="rect">
            <a:avLst/>
          </a:prstGeom>
          <a:ln w="12700">
            <a:miter lim="400000"/>
          </a:ln>
        </p:spPr>
      </p:pic>
      <p:pic>
        <p:nvPicPr>
          <p:cNvPr id="39" name="Object 5" descr="Object 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69502" y="2319734"/>
            <a:ext cx="2146301" cy="1289845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Object6"/>
          <p:cNvSpPr txBox="1"/>
          <p:nvPr/>
        </p:nvSpPr>
        <p:spPr>
          <a:xfrm>
            <a:off x="469502" y="5558234"/>
            <a:ext cx="423070" cy="1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4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2021</a:t>
            </a:r>
          </a:p>
        </p:txBody>
      </p:sp>
      <p:sp>
        <p:nvSpPr>
          <p:cNvPr id="41" name="Object7"/>
          <p:cNvSpPr txBox="1"/>
          <p:nvPr/>
        </p:nvSpPr>
        <p:spPr>
          <a:xfrm>
            <a:off x="469502" y="5353446"/>
            <a:ext cx="577851" cy="2008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1600"/>
              </a:lnSpc>
              <a:defRPr sz="12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Город</a:t>
            </a:r>
          </a:p>
        </p:txBody>
      </p:sp>
      <p:sp>
        <p:nvSpPr>
          <p:cNvPr id="42" name="Object8"/>
          <p:cNvSpPr txBox="1"/>
          <p:nvPr/>
        </p:nvSpPr>
        <p:spPr>
          <a:xfrm>
            <a:off x="469502" y="4388246"/>
            <a:ext cx="4583121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defRPr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t>Резюме проекта</a:t>
            </a:r>
            <a:r>
              <a:t> (</a:t>
            </a:r>
            <a:r>
              <a:t>Executive Summary) </a:t>
            </a:r>
          </a:p>
        </p:txBody>
      </p:sp>
      <p:sp>
        <p:nvSpPr>
          <p:cNvPr id="43" name="Object9"/>
          <p:cNvSpPr txBox="1"/>
          <p:nvPr/>
        </p:nvSpPr>
        <p:spPr>
          <a:xfrm>
            <a:off x="469502" y="3867546"/>
            <a:ext cx="4488658" cy="3693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609600">
              <a:lnSpc>
                <a:spcPts val="3000"/>
              </a:lnSpc>
              <a:defRPr b="1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НАЗВАНИЕ СЕРВИСА</a:t>
            </a:r>
          </a:p>
        </p:txBody>
      </p:sp>
      <p:sp>
        <p:nvSpPr>
          <p:cNvPr id="44" name="Object10"/>
          <p:cNvSpPr txBox="1"/>
          <p:nvPr/>
        </p:nvSpPr>
        <p:spPr>
          <a:xfrm>
            <a:off x="1011237" y="2840798"/>
            <a:ext cx="1049133" cy="228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700"/>
              </a:lnSpc>
              <a:defRPr sz="2000">
                <a:solidFill>
                  <a:srgbClr val="1A1A1A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логотип</a:t>
            </a:r>
          </a:p>
        </p:txBody>
      </p:sp>
      <p:sp>
        <p:nvSpPr>
          <p:cNvPr id="45" name="Object10"/>
          <p:cNvSpPr txBox="1"/>
          <p:nvPr/>
        </p:nvSpPr>
        <p:spPr>
          <a:xfrm>
            <a:off x="2987271" y="2840798"/>
            <a:ext cx="1049133" cy="228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609600">
              <a:lnSpc>
                <a:spcPts val="1700"/>
              </a:lnSpc>
              <a:defRPr sz="20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/>
            <a:r>
              <a:t>СЛОГАН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Object 1" descr="Objec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441783" y="-130970"/>
            <a:ext cx="12799884" cy="6992654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Object 2" descr="Object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17668" y="1004093"/>
            <a:ext cx="1527176" cy="75327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Object 3" descr="Object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6703218"/>
            <a:ext cx="9916320" cy="154782"/>
          </a:xfrm>
          <a:prstGeom prst="rect">
            <a:avLst/>
          </a:prstGeom>
          <a:ln w="12700">
            <a:miter lim="400000"/>
          </a:ln>
        </p:spPr>
      </p:pic>
      <p:pic>
        <p:nvPicPr>
          <p:cNvPr id="50" name="Object 4" descr="Object 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151812" y="547687"/>
            <a:ext cx="1341439" cy="639763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Object8"/>
          <p:cNvSpPr txBox="1"/>
          <p:nvPr/>
        </p:nvSpPr>
        <p:spPr>
          <a:xfrm>
            <a:off x="469502" y="2499289"/>
            <a:ext cx="6923456" cy="1859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60960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Executive Summary –презентация инвестору в одном слайде.</a:t>
            </a:r>
          </a:p>
          <a:p>
            <a:pPr defTabSz="60960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60960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На следующих слайдах представлены 3 варианта построения данного документа. </a:t>
            </a:r>
          </a:p>
          <a:p>
            <a:pPr defTabSz="609600"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defTabSz="609600">
              <a:defRPr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Выбрать нужно только один. </a:t>
            </a:r>
          </a:p>
          <a:p>
            <a:pPr defTabSz="609600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Большей части проектов лучше всего подойдет первый вариант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A1A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30"/>
          <p:cNvSpPr txBox="1"/>
          <p:nvPr>
            <p:ph type="sldNum" sz="quarter" idx="4294967295"/>
          </p:nvPr>
        </p:nvSpPr>
        <p:spPr>
          <a:xfrm>
            <a:off x="9511205" y="6469027"/>
            <a:ext cx="127001" cy="15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ctr" defTabSz="914400">
              <a:defRPr b="1" sz="1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54" name="Shape 31"/>
          <p:cNvSpPr/>
          <p:nvPr/>
        </p:nvSpPr>
        <p:spPr>
          <a:xfrm>
            <a:off x="254000" y="1412238"/>
            <a:ext cx="2159000" cy="352426"/>
          </a:xfrm>
          <a:prstGeom prst="rect">
            <a:avLst/>
          </a:prstGeom>
          <a:solidFill>
            <a:srgbClr val="FFF24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b="1" sz="1400">
                <a:solidFill>
                  <a:srgbClr val="FFFFFF"/>
                </a:solidFill>
              </a:defRPr>
            </a:pPr>
          </a:p>
        </p:txBody>
      </p:sp>
      <p:sp>
        <p:nvSpPr>
          <p:cNvPr id="55" name="Shape 32"/>
          <p:cNvSpPr txBox="1"/>
          <p:nvPr/>
        </p:nvSpPr>
        <p:spPr>
          <a:xfrm>
            <a:off x="254000" y="1480501"/>
            <a:ext cx="215900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b="1" spc="-84" sz="1400"/>
            </a:lvl1pPr>
          </a:lstStyle>
          <a:p>
            <a:pPr/>
            <a:r>
              <a:t>     Продукт / Сервис</a:t>
            </a:r>
          </a:p>
        </p:txBody>
      </p:sp>
      <p:sp>
        <p:nvSpPr>
          <p:cNvPr id="56" name="Shape 33"/>
          <p:cNvSpPr/>
          <p:nvPr/>
        </p:nvSpPr>
        <p:spPr>
          <a:xfrm>
            <a:off x="254000" y="1408964"/>
            <a:ext cx="2159000" cy="2352140"/>
          </a:xfrm>
          <a:prstGeom prst="rect">
            <a:avLst/>
          </a:prstGeom>
          <a:ln w="3175">
            <a:solidFill>
              <a:srgbClr val="FFF245"/>
            </a:solidFill>
            <a:miter lim="400000"/>
          </a:ln>
        </p:spPr>
        <p:txBody>
          <a:bodyPr lIns="45718" tIns="45718" rIns="45718" bIns="45718"/>
          <a:lstStyle/>
          <a:p>
            <a:pPr>
              <a:lnSpc>
                <a:spcPct val="90000"/>
              </a:lnSpc>
              <a:spcBef>
                <a:spcPts val="400"/>
              </a:spcBef>
              <a:defRPr sz="1000"/>
            </a:pPr>
          </a:p>
        </p:txBody>
      </p:sp>
      <p:sp>
        <p:nvSpPr>
          <p:cNvPr id="57" name="Shape 34"/>
          <p:cNvSpPr txBox="1"/>
          <p:nvPr/>
        </p:nvSpPr>
        <p:spPr>
          <a:xfrm>
            <a:off x="405740" y="2106124"/>
            <a:ext cx="1832937" cy="431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</p:txBody>
      </p:sp>
      <p:sp>
        <p:nvSpPr>
          <p:cNvPr id="58" name="Shape 35"/>
          <p:cNvSpPr/>
          <p:nvPr/>
        </p:nvSpPr>
        <p:spPr>
          <a:xfrm>
            <a:off x="2667000" y="1412241"/>
            <a:ext cx="2159000" cy="352426"/>
          </a:xfrm>
          <a:prstGeom prst="rect">
            <a:avLst/>
          </a:prstGeom>
          <a:solidFill>
            <a:srgbClr val="FFF24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b="1" sz="1400">
                <a:solidFill>
                  <a:srgbClr val="FFFFFF"/>
                </a:solidFill>
              </a:defRPr>
            </a:pPr>
          </a:p>
        </p:txBody>
      </p:sp>
      <p:sp>
        <p:nvSpPr>
          <p:cNvPr id="59" name="Shape 36"/>
          <p:cNvSpPr txBox="1"/>
          <p:nvPr/>
        </p:nvSpPr>
        <p:spPr>
          <a:xfrm>
            <a:off x="2667000" y="1480503"/>
            <a:ext cx="215900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b="1" spc="-84" sz="1400"/>
            </a:lvl1pPr>
          </a:lstStyle>
          <a:p>
            <a:pPr/>
            <a:r>
              <a:t>Рынок</a:t>
            </a:r>
          </a:p>
        </p:txBody>
      </p:sp>
      <p:sp>
        <p:nvSpPr>
          <p:cNvPr id="60" name="Shape 37"/>
          <p:cNvSpPr/>
          <p:nvPr/>
        </p:nvSpPr>
        <p:spPr>
          <a:xfrm>
            <a:off x="5080000" y="1412241"/>
            <a:ext cx="2159000" cy="352426"/>
          </a:xfrm>
          <a:prstGeom prst="rect">
            <a:avLst/>
          </a:prstGeom>
          <a:solidFill>
            <a:srgbClr val="FFF24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b="1" sz="1400">
                <a:solidFill>
                  <a:srgbClr val="FFFFFF"/>
                </a:solidFill>
              </a:defRPr>
            </a:pPr>
          </a:p>
        </p:txBody>
      </p:sp>
      <p:sp>
        <p:nvSpPr>
          <p:cNvPr id="61" name="Shape 38"/>
          <p:cNvSpPr txBox="1"/>
          <p:nvPr/>
        </p:nvSpPr>
        <p:spPr>
          <a:xfrm>
            <a:off x="5080000" y="1480503"/>
            <a:ext cx="215900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b="1" spc="-84" sz="1400"/>
            </a:lvl1pPr>
          </a:lstStyle>
          <a:p>
            <a:pPr/>
            <a:r>
              <a:t>Конкуренты</a:t>
            </a:r>
          </a:p>
        </p:txBody>
      </p:sp>
      <p:sp>
        <p:nvSpPr>
          <p:cNvPr id="62" name="Shape 39"/>
          <p:cNvSpPr/>
          <p:nvPr/>
        </p:nvSpPr>
        <p:spPr>
          <a:xfrm>
            <a:off x="7493000" y="1412238"/>
            <a:ext cx="2162175" cy="352426"/>
          </a:xfrm>
          <a:prstGeom prst="rect">
            <a:avLst/>
          </a:prstGeom>
          <a:solidFill>
            <a:srgbClr val="FFF24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b="1" sz="1400">
                <a:solidFill>
                  <a:srgbClr val="FFFFFF"/>
                </a:solidFill>
              </a:defRPr>
            </a:pPr>
          </a:p>
        </p:txBody>
      </p:sp>
      <p:sp>
        <p:nvSpPr>
          <p:cNvPr id="63" name="Shape 40"/>
          <p:cNvSpPr txBox="1"/>
          <p:nvPr/>
        </p:nvSpPr>
        <p:spPr>
          <a:xfrm>
            <a:off x="7493000" y="1444500"/>
            <a:ext cx="2038931" cy="28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000" tIns="36000" rIns="36000" bIns="36000" anchor="ctr">
            <a:spAutoFit/>
          </a:bodyPr>
          <a:lstStyle>
            <a:lvl1pPr algn="ctr">
              <a:defRPr b="1" spc="-84" sz="1400"/>
            </a:lvl1pPr>
          </a:lstStyle>
          <a:p>
            <a:pPr/>
            <a:r>
              <a:t>КФУ</a:t>
            </a:r>
          </a:p>
        </p:txBody>
      </p:sp>
      <p:sp>
        <p:nvSpPr>
          <p:cNvPr id="64" name="Shape 41"/>
          <p:cNvSpPr/>
          <p:nvPr/>
        </p:nvSpPr>
        <p:spPr>
          <a:xfrm>
            <a:off x="254000" y="4073526"/>
            <a:ext cx="2159000" cy="352426"/>
          </a:xfrm>
          <a:prstGeom prst="rect">
            <a:avLst/>
          </a:prstGeom>
          <a:solidFill>
            <a:srgbClr val="FFF24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b="1" sz="1400">
                <a:solidFill>
                  <a:srgbClr val="FFFFFF"/>
                </a:solidFill>
              </a:defRPr>
            </a:pPr>
          </a:p>
        </p:txBody>
      </p:sp>
      <p:sp>
        <p:nvSpPr>
          <p:cNvPr id="65" name="Shape 42"/>
          <p:cNvSpPr txBox="1"/>
          <p:nvPr/>
        </p:nvSpPr>
        <p:spPr>
          <a:xfrm>
            <a:off x="254000" y="4141788"/>
            <a:ext cx="215900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b="1" spc="-84" sz="1400"/>
            </a:lvl1pPr>
          </a:lstStyle>
          <a:p>
            <a:pPr/>
            <a:r>
              <a:t>Статус проекта</a:t>
            </a:r>
          </a:p>
        </p:txBody>
      </p:sp>
      <p:sp>
        <p:nvSpPr>
          <p:cNvPr id="66" name="Shape 43"/>
          <p:cNvSpPr/>
          <p:nvPr/>
        </p:nvSpPr>
        <p:spPr>
          <a:xfrm>
            <a:off x="254000" y="4070248"/>
            <a:ext cx="2159000" cy="2352141"/>
          </a:xfrm>
          <a:prstGeom prst="rect">
            <a:avLst/>
          </a:prstGeom>
          <a:ln w="3175">
            <a:solidFill>
              <a:srgbClr val="FFF245"/>
            </a:solidFill>
            <a:miter lim="400000"/>
          </a:ln>
        </p:spPr>
        <p:txBody>
          <a:bodyPr lIns="45718" tIns="45718" rIns="45718" bIns="45718"/>
          <a:lstStyle/>
          <a:p>
            <a:pPr>
              <a:lnSpc>
                <a:spcPct val="80000"/>
              </a:lnSpc>
              <a:spcBef>
                <a:spcPts val="400"/>
              </a:spcBef>
              <a:defRPr sz="1000"/>
            </a:pPr>
          </a:p>
        </p:txBody>
      </p:sp>
      <p:sp>
        <p:nvSpPr>
          <p:cNvPr id="67" name="Shape 44"/>
          <p:cNvSpPr/>
          <p:nvPr/>
        </p:nvSpPr>
        <p:spPr>
          <a:xfrm>
            <a:off x="2667000" y="4073526"/>
            <a:ext cx="2159000" cy="352426"/>
          </a:xfrm>
          <a:prstGeom prst="rect">
            <a:avLst/>
          </a:prstGeom>
          <a:solidFill>
            <a:srgbClr val="FFF24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b="1" sz="1400">
                <a:solidFill>
                  <a:srgbClr val="FFFFFF"/>
                </a:solidFill>
              </a:defRPr>
            </a:pPr>
          </a:p>
        </p:txBody>
      </p:sp>
      <p:sp>
        <p:nvSpPr>
          <p:cNvPr id="68" name="Shape 45"/>
          <p:cNvSpPr txBox="1"/>
          <p:nvPr/>
        </p:nvSpPr>
        <p:spPr>
          <a:xfrm>
            <a:off x="2667000" y="4141788"/>
            <a:ext cx="215900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b="1" spc="-84" sz="1400"/>
            </a:lvl1pPr>
          </a:lstStyle>
          <a:p>
            <a:pPr/>
            <a:r>
              <a:t>Инвестиции</a:t>
            </a:r>
          </a:p>
        </p:txBody>
      </p:sp>
      <p:sp>
        <p:nvSpPr>
          <p:cNvPr id="69" name="Shape 46"/>
          <p:cNvSpPr/>
          <p:nvPr/>
        </p:nvSpPr>
        <p:spPr>
          <a:xfrm>
            <a:off x="2667000" y="4070248"/>
            <a:ext cx="2159000" cy="2352141"/>
          </a:xfrm>
          <a:prstGeom prst="rect">
            <a:avLst/>
          </a:prstGeom>
          <a:ln w="3175">
            <a:solidFill>
              <a:srgbClr val="FFF245"/>
            </a:solidFill>
            <a:miter lim="400000"/>
          </a:ln>
        </p:spPr>
        <p:txBody>
          <a:bodyPr lIns="45718" tIns="45718" rIns="45718" bIns="45718"/>
          <a:lstStyle/>
          <a:p>
            <a:pPr>
              <a:lnSpc>
                <a:spcPct val="90000"/>
              </a:lnSpc>
              <a:spcBef>
                <a:spcPts val="400"/>
              </a:spcBef>
              <a:defRPr sz="1000"/>
            </a:pPr>
          </a:p>
        </p:txBody>
      </p:sp>
      <p:sp>
        <p:nvSpPr>
          <p:cNvPr id="70" name="Shape 47"/>
          <p:cNvSpPr/>
          <p:nvPr/>
        </p:nvSpPr>
        <p:spPr>
          <a:xfrm>
            <a:off x="5080000" y="4073526"/>
            <a:ext cx="2159000" cy="352426"/>
          </a:xfrm>
          <a:prstGeom prst="rect">
            <a:avLst/>
          </a:prstGeom>
          <a:solidFill>
            <a:srgbClr val="FFF24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b="1" sz="1400">
                <a:solidFill>
                  <a:srgbClr val="FFFFFF"/>
                </a:solidFill>
              </a:defRPr>
            </a:pPr>
          </a:p>
        </p:txBody>
      </p:sp>
      <p:sp>
        <p:nvSpPr>
          <p:cNvPr id="71" name="Shape 48"/>
          <p:cNvSpPr txBox="1"/>
          <p:nvPr/>
        </p:nvSpPr>
        <p:spPr>
          <a:xfrm>
            <a:off x="5080000" y="4141788"/>
            <a:ext cx="2159000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b="1" spc="-84" sz="1400"/>
            </a:lvl1pPr>
          </a:lstStyle>
          <a:p>
            <a:pPr/>
            <a:r>
              <a:t>Команда</a:t>
            </a:r>
          </a:p>
        </p:txBody>
      </p:sp>
      <p:sp>
        <p:nvSpPr>
          <p:cNvPr id="72" name="Shape 49"/>
          <p:cNvSpPr/>
          <p:nvPr/>
        </p:nvSpPr>
        <p:spPr>
          <a:xfrm>
            <a:off x="7490069" y="4076127"/>
            <a:ext cx="2198034" cy="352426"/>
          </a:xfrm>
          <a:prstGeom prst="rect">
            <a:avLst/>
          </a:prstGeom>
          <a:solidFill>
            <a:srgbClr val="FFF245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b="1" sz="1400">
                <a:solidFill>
                  <a:srgbClr val="FFFFFF"/>
                </a:solidFill>
              </a:defRPr>
            </a:pPr>
          </a:p>
        </p:txBody>
      </p:sp>
      <p:sp>
        <p:nvSpPr>
          <p:cNvPr id="73" name="Shape 50"/>
          <p:cNvSpPr txBox="1"/>
          <p:nvPr/>
        </p:nvSpPr>
        <p:spPr>
          <a:xfrm>
            <a:off x="7490069" y="4108389"/>
            <a:ext cx="2198034" cy="287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6000" tIns="36000" rIns="36000" bIns="36000" anchor="ctr">
            <a:spAutoFit/>
          </a:bodyPr>
          <a:lstStyle>
            <a:lvl1pPr algn="ctr">
              <a:defRPr b="1" spc="-84" sz="1400"/>
            </a:lvl1pPr>
          </a:lstStyle>
          <a:p>
            <a:pPr/>
            <a:r>
              <a:t>RoadMap</a:t>
            </a:r>
          </a:p>
        </p:txBody>
      </p:sp>
      <p:sp>
        <p:nvSpPr>
          <p:cNvPr id="74" name="Shape 51"/>
          <p:cNvSpPr/>
          <p:nvPr/>
        </p:nvSpPr>
        <p:spPr>
          <a:xfrm>
            <a:off x="7487563" y="4079085"/>
            <a:ext cx="2203047" cy="2343304"/>
          </a:xfrm>
          <a:prstGeom prst="rect">
            <a:avLst/>
          </a:prstGeom>
          <a:ln w="3175">
            <a:solidFill>
              <a:srgbClr val="FFF245"/>
            </a:solidFill>
            <a:miter lim="400000"/>
          </a:ln>
        </p:spPr>
        <p:txBody>
          <a:bodyPr lIns="45718" tIns="45718" rIns="45718" bIns="45718"/>
          <a:lstStyle/>
          <a:p>
            <a:pPr>
              <a:lnSpc>
                <a:spcPct val="90000"/>
              </a:lnSpc>
              <a:spcBef>
                <a:spcPts val="400"/>
              </a:spcBef>
              <a:defRPr sz="1200"/>
            </a:pPr>
          </a:p>
        </p:txBody>
      </p:sp>
      <p:sp>
        <p:nvSpPr>
          <p:cNvPr id="75" name="Shape 52"/>
          <p:cNvSpPr/>
          <p:nvPr/>
        </p:nvSpPr>
        <p:spPr>
          <a:xfrm rot="5400000">
            <a:off x="7470957" y="4711551"/>
            <a:ext cx="598522" cy="390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17558" y="0"/>
                </a:lnTo>
                <a:lnTo>
                  <a:pt x="21600" y="10800"/>
                </a:lnTo>
                <a:lnTo>
                  <a:pt x="17558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245"/>
          </a:solidFill>
          <a:ln w="12700">
            <a:solidFill>
              <a:srgbClr val="000000"/>
            </a:solidFill>
          </a:ln>
        </p:spPr>
        <p:txBody>
          <a:bodyPr lIns="45718" tIns="45718" rIns="45718" bIns="45718" anchor="b"/>
          <a:lstStyle/>
          <a:p>
            <a:pPr algn="ctr">
              <a:defRPr b="1" sz="1200">
                <a:solidFill>
                  <a:srgbClr val="FFFFFF"/>
                </a:solidFill>
              </a:defRPr>
            </a:pPr>
          </a:p>
        </p:txBody>
      </p:sp>
      <p:sp>
        <p:nvSpPr>
          <p:cNvPr id="76" name="Shape 53"/>
          <p:cNvSpPr txBox="1"/>
          <p:nvPr/>
        </p:nvSpPr>
        <p:spPr>
          <a:xfrm>
            <a:off x="7667625" y="4716717"/>
            <a:ext cx="205183" cy="309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 anchor="b">
            <a:spAutoFit/>
          </a:bodyPr>
          <a:lstStyle>
            <a:lvl1pPr algn="ctr">
              <a:defRPr b="1" sz="1400"/>
            </a:lvl1pPr>
          </a:lstStyle>
          <a:p>
            <a:pPr/>
            <a:r>
              <a:t>1</a:t>
            </a:r>
          </a:p>
        </p:txBody>
      </p:sp>
      <p:sp>
        <p:nvSpPr>
          <p:cNvPr id="77" name="Shape 54"/>
          <p:cNvSpPr/>
          <p:nvPr/>
        </p:nvSpPr>
        <p:spPr>
          <a:xfrm rot="5400000">
            <a:off x="7456130" y="5219894"/>
            <a:ext cx="628176" cy="392568"/>
          </a:xfrm>
          <a:prstGeom prst="chevron">
            <a:avLst>
              <a:gd name="adj" fmla="val 29500"/>
            </a:avLst>
          </a:prstGeom>
          <a:solidFill>
            <a:srgbClr val="FFF245"/>
          </a:solidFill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algn="ctr">
              <a:defRPr b="1" sz="800">
                <a:solidFill>
                  <a:srgbClr val="FFFFFF"/>
                </a:solidFill>
              </a:defRPr>
            </a:pPr>
          </a:p>
        </p:txBody>
      </p:sp>
      <p:sp>
        <p:nvSpPr>
          <p:cNvPr id="78" name="Shape 55"/>
          <p:cNvSpPr txBox="1"/>
          <p:nvPr/>
        </p:nvSpPr>
        <p:spPr>
          <a:xfrm>
            <a:off x="7667625" y="5261421"/>
            <a:ext cx="205183" cy="309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defRPr b="1" sz="1400"/>
            </a:lvl1pPr>
          </a:lstStyle>
          <a:p>
            <a:pPr/>
            <a:r>
              <a:t>2</a:t>
            </a:r>
          </a:p>
        </p:txBody>
      </p:sp>
      <p:sp>
        <p:nvSpPr>
          <p:cNvPr id="79" name="Shape 56"/>
          <p:cNvSpPr/>
          <p:nvPr/>
        </p:nvSpPr>
        <p:spPr>
          <a:xfrm>
            <a:off x="5079998" y="4074667"/>
            <a:ext cx="2159002" cy="2343305"/>
          </a:xfrm>
          <a:prstGeom prst="rect">
            <a:avLst/>
          </a:prstGeom>
          <a:ln w="3175">
            <a:solidFill>
              <a:srgbClr val="FFF245"/>
            </a:solidFill>
            <a:miter lim="400000"/>
          </a:ln>
        </p:spPr>
        <p:txBody>
          <a:bodyPr lIns="45718" tIns="45718" rIns="45718" bIns="45718"/>
          <a:lstStyle/>
          <a:p>
            <a:pPr>
              <a:lnSpc>
                <a:spcPct val="90000"/>
              </a:lnSpc>
              <a:spcBef>
                <a:spcPts val="400"/>
              </a:spcBef>
              <a:defRPr sz="1200"/>
            </a:pPr>
          </a:p>
        </p:txBody>
      </p:sp>
      <p:sp>
        <p:nvSpPr>
          <p:cNvPr id="80" name="Shape 57"/>
          <p:cNvSpPr/>
          <p:nvPr/>
        </p:nvSpPr>
        <p:spPr>
          <a:xfrm>
            <a:off x="2665411" y="1408964"/>
            <a:ext cx="2159002" cy="2352140"/>
          </a:xfrm>
          <a:prstGeom prst="rect">
            <a:avLst/>
          </a:prstGeom>
          <a:ln w="3175">
            <a:solidFill>
              <a:srgbClr val="FFF245"/>
            </a:solidFill>
            <a:miter lim="400000"/>
          </a:ln>
        </p:spPr>
        <p:txBody>
          <a:bodyPr lIns="45718" tIns="45718" rIns="45718" bIns="45718"/>
          <a:lstStyle/>
          <a:p>
            <a:pPr>
              <a:lnSpc>
                <a:spcPct val="90000"/>
              </a:lnSpc>
              <a:spcBef>
                <a:spcPts val="400"/>
              </a:spcBef>
              <a:defRPr sz="1000"/>
            </a:pPr>
          </a:p>
        </p:txBody>
      </p:sp>
      <p:sp>
        <p:nvSpPr>
          <p:cNvPr id="81" name="Shape 58"/>
          <p:cNvSpPr/>
          <p:nvPr/>
        </p:nvSpPr>
        <p:spPr>
          <a:xfrm>
            <a:off x="5080000" y="1408964"/>
            <a:ext cx="2159000" cy="2352140"/>
          </a:xfrm>
          <a:prstGeom prst="rect">
            <a:avLst/>
          </a:prstGeom>
          <a:ln w="3175">
            <a:solidFill>
              <a:srgbClr val="FFF245"/>
            </a:solidFill>
            <a:miter lim="400000"/>
          </a:ln>
        </p:spPr>
        <p:txBody>
          <a:bodyPr lIns="45718" tIns="45718" rIns="45718" bIns="45718"/>
          <a:lstStyle/>
          <a:p>
            <a:pPr>
              <a:lnSpc>
                <a:spcPct val="90000"/>
              </a:lnSpc>
              <a:spcBef>
                <a:spcPts val="400"/>
              </a:spcBef>
              <a:defRPr sz="1000"/>
            </a:pPr>
          </a:p>
        </p:txBody>
      </p:sp>
      <p:sp>
        <p:nvSpPr>
          <p:cNvPr id="82" name="Shape 59"/>
          <p:cNvSpPr/>
          <p:nvPr/>
        </p:nvSpPr>
        <p:spPr>
          <a:xfrm>
            <a:off x="7494586" y="1408964"/>
            <a:ext cx="2159002" cy="2352140"/>
          </a:xfrm>
          <a:prstGeom prst="rect">
            <a:avLst/>
          </a:prstGeom>
          <a:ln w="3175">
            <a:solidFill>
              <a:srgbClr val="FFF245"/>
            </a:solidFill>
            <a:miter lim="400000"/>
          </a:ln>
        </p:spPr>
        <p:txBody>
          <a:bodyPr lIns="45718" tIns="45718" rIns="45718" bIns="45718"/>
          <a:lstStyle/>
          <a:p>
            <a:pPr>
              <a:lnSpc>
                <a:spcPct val="90000"/>
              </a:lnSpc>
              <a:spcBef>
                <a:spcPts val="400"/>
              </a:spcBef>
              <a:defRPr sz="1000"/>
            </a:pPr>
          </a:p>
        </p:txBody>
      </p:sp>
      <p:grpSp>
        <p:nvGrpSpPr>
          <p:cNvPr id="95" name="Group 85"/>
          <p:cNvGrpSpPr/>
          <p:nvPr/>
        </p:nvGrpSpPr>
        <p:grpSpPr>
          <a:xfrm>
            <a:off x="5333285" y="4832852"/>
            <a:ext cx="2063693" cy="1194710"/>
            <a:chOff x="0" y="0"/>
            <a:chExt cx="2063692" cy="1194709"/>
          </a:xfrm>
        </p:grpSpPr>
        <p:sp>
          <p:nvSpPr>
            <p:cNvPr id="83" name="Shape 73"/>
            <p:cNvSpPr txBox="1"/>
            <p:nvPr/>
          </p:nvSpPr>
          <p:spPr>
            <a:xfrm>
              <a:off x="606759" y="152168"/>
              <a:ext cx="142201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spcBef>
                  <a:spcPts val="200"/>
                </a:spcBef>
                <a:defRPr spc="-28" sz="700">
                  <a:solidFill>
                    <a:srgbClr val="FFFFFF"/>
                  </a:solidFill>
                </a:defRPr>
              </a:lvl1pPr>
            </a:lstStyle>
            <a:p>
              <a:pPr/>
              <a:r>
                <a:t>Должность</a:t>
              </a:r>
            </a:p>
          </p:txBody>
        </p:sp>
        <p:sp>
          <p:nvSpPr>
            <p:cNvPr id="84" name="Shape 74"/>
            <p:cNvSpPr txBox="1"/>
            <p:nvPr/>
          </p:nvSpPr>
          <p:spPr>
            <a:xfrm>
              <a:off x="606759" y="27682"/>
              <a:ext cx="1456934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b="1" sz="900">
                  <a:solidFill>
                    <a:srgbClr val="FFF245"/>
                  </a:solidFill>
                </a:defRPr>
              </a:lvl1pPr>
            </a:lstStyle>
            <a:p>
              <a:pPr/>
              <a:r>
                <a:t>Имя Фамилия</a:t>
              </a:r>
            </a:p>
          </p:txBody>
        </p:sp>
        <p:grpSp>
          <p:nvGrpSpPr>
            <p:cNvPr id="87" name="Group 77"/>
            <p:cNvGrpSpPr/>
            <p:nvPr/>
          </p:nvGrpSpPr>
          <p:grpSpPr>
            <a:xfrm>
              <a:off x="0" y="0"/>
              <a:ext cx="541870" cy="541870"/>
              <a:chOff x="0" y="0"/>
              <a:chExt cx="541869" cy="541869"/>
            </a:xfrm>
          </p:grpSpPr>
          <p:sp>
            <p:nvSpPr>
              <p:cNvPr id="85" name="Shape 75"/>
              <p:cNvSpPr/>
              <p:nvPr/>
            </p:nvSpPr>
            <p:spPr>
              <a:xfrm>
                <a:off x="-1" y="-1"/>
                <a:ext cx="541870" cy="541870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A6A6A6"/>
                </a:solidFill>
                <a:prstDash val="solid"/>
                <a:bevel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100">
                    <a:solidFill>
                      <a:srgbClr val="A6A6A6"/>
                    </a:solidFill>
                  </a:defRPr>
                </a:pPr>
              </a:p>
            </p:txBody>
          </p:sp>
          <p:sp>
            <p:nvSpPr>
              <p:cNvPr id="86" name="Shape 76"/>
              <p:cNvSpPr txBox="1"/>
              <p:nvPr/>
            </p:nvSpPr>
            <p:spPr>
              <a:xfrm>
                <a:off x="-1" y="188383"/>
                <a:ext cx="541870" cy="1651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1100">
                    <a:solidFill>
                      <a:srgbClr val="A6A6A6"/>
                    </a:solidFill>
                  </a:defRPr>
                </a:lvl1pPr>
              </a:lstStyle>
              <a:p>
                <a:pPr/>
                <a:r>
                  <a:t>Фото</a:t>
                </a:r>
              </a:p>
            </p:txBody>
          </p:sp>
        </p:grpSp>
        <p:sp>
          <p:nvSpPr>
            <p:cNvPr id="88" name="Shape 78"/>
            <p:cNvSpPr txBox="1"/>
            <p:nvPr/>
          </p:nvSpPr>
          <p:spPr>
            <a:xfrm>
              <a:off x="628522" y="359762"/>
              <a:ext cx="1042411" cy="1752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92074" indent="-92074">
                <a:lnSpc>
                  <a:spcPct val="40000"/>
                </a:lnSpc>
                <a:spcBef>
                  <a:spcPts val="400"/>
                </a:spcBef>
                <a:buClr>
                  <a:srgbClr val="FFF245"/>
                </a:buClr>
                <a:buSzPct val="100000"/>
                <a:buChar char="•"/>
                <a:defRPr sz="600"/>
              </a:pPr>
              <a:r>
                <a:t>…</a:t>
              </a:r>
              <a:endParaRPr>
                <a:solidFill>
                  <a:srgbClr val="FFFFFF"/>
                </a:solidFill>
              </a:endParaRPr>
            </a:p>
            <a:p>
              <a:pPr marL="92074" indent="-92074">
                <a:lnSpc>
                  <a:spcPct val="40000"/>
                </a:lnSpc>
                <a:spcBef>
                  <a:spcPts val="400"/>
                </a:spcBef>
                <a:buClr>
                  <a:srgbClr val="FFF245"/>
                </a:buClr>
                <a:buSzPct val="100000"/>
                <a:buChar char="•"/>
                <a:defRPr sz="600"/>
              </a:pPr>
              <a:r>
                <a:t>…</a:t>
              </a:r>
            </a:p>
          </p:txBody>
        </p:sp>
        <p:sp>
          <p:nvSpPr>
            <p:cNvPr id="89" name="Shape 79"/>
            <p:cNvSpPr txBox="1"/>
            <p:nvPr/>
          </p:nvSpPr>
          <p:spPr>
            <a:xfrm>
              <a:off x="604203" y="805010"/>
              <a:ext cx="142201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>
                <a:spcBef>
                  <a:spcPts val="200"/>
                </a:spcBef>
                <a:defRPr spc="-28" sz="700">
                  <a:solidFill>
                    <a:srgbClr val="FFFFFF"/>
                  </a:solidFill>
                </a:defRPr>
              </a:lvl1pPr>
            </a:lstStyle>
            <a:p>
              <a:pPr/>
              <a:r>
                <a:t>Должность</a:t>
              </a:r>
            </a:p>
          </p:txBody>
        </p:sp>
        <p:sp>
          <p:nvSpPr>
            <p:cNvPr id="90" name="Shape 80"/>
            <p:cNvSpPr txBox="1"/>
            <p:nvPr/>
          </p:nvSpPr>
          <p:spPr>
            <a:xfrm>
              <a:off x="606759" y="680523"/>
              <a:ext cx="1456934" cy="139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>
              <a:lvl1pPr>
                <a:defRPr b="1" sz="900">
                  <a:solidFill>
                    <a:srgbClr val="FFF245"/>
                  </a:solidFill>
                </a:defRPr>
              </a:lvl1pPr>
            </a:lstStyle>
            <a:p>
              <a:pPr/>
              <a:r>
                <a:t>Имя Фамилия</a:t>
              </a:r>
            </a:p>
          </p:txBody>
        </p:sp>
        <p:grpSp>
          <p:nvGrpSpPr>
            <p:cNvPr id="93" name="Group 83"/>
            <p:cNvGrpSpPr/>
            <p:nvPr/>
          </p:nvGrpSpPr>
          <p:grpSpPr>
            <a:xfrm>
              <a:off x="0" y="652840"/>
              <a:ext cx="541870" cy="541870"/>
              <a:chOff x="0" y="0"/>
              <a:chExt cx="541869" cy="541869"/>
            </a:xfrm>
          </p:grpSpPr>
          <p:sp>
            <p:nvSpPr>
              <p:cNvPr id="91" name="Shape 81"/>
              <p:cNvSpPr/>
              <p:nvPr/>
            </p:nvSpPr>
            <p:spPr>
              <a:xfrm>
                <a:off x="-1" y="-1"/>
                <a:ext cx="541870" cy="541870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A6A6A6"/>
                </a:solidFill>
                <a:prstDash val="solid"/>
                <a:bevel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1100">
                    <a:solidFill>
                      <a:srgbClr val="A6A6A6"/>
                    </a:solidFill>
                  </a:defRPr>
                </a:pPr>
              </a:p>
            </p:txBody>
          </p:sp>
          <p:sp>
            <p:nvSpPr>
              <p:cNvPr id="92" name="Shape 82"/>
              <p:cNvSpPr txBox="1"/>
              <p:nvPr/>
            </p:nvSpPr>
            <p:spPr>
              <a:xfrm>
                <a:off x="-1" y="188383"/>
                <a:ext cx="541870" cy="1651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1100">
                    <a:solidFill>
                      <a:srgbClr val="A6A6A6"/>
                    </a:solidFill>
                  </a:defRPr>
                </a:lvl1pPr>
              </a:lstStyle>
              <a:p>
                <a:pPr/>
                <a:r>
                  <a:t>Фото</a:t>
                </a:r>
              </a:p>
            </p:txBody>
          </p:sp>
        </p:grpSp>
        <p:sp>
          <p:nvSpPr>
            <p:cNvPr id="94" name="Shape 84"/>
            <p:cNvSpPr txBox="1"/>
            <p:nvPr/>
          </p:nvSpPr>
          <p:spPr>
            <a:xfrm>
              <a:off x="636823" y="996002"/>
              <a:ext cx="1042411" cy="17526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t">
              <a:spAutoFit/>
            </a:bodyPr>
            <a:lstStyle/>
            <a:p>
              <a:pPr marL="92074" indent="-92074">
                <a:lnSpc>
                  <a:spcPct val="40000"/>
                </a:lnSpc>
                <a:spcBef>
                  <a:spcPts val="400"/>
                </a:spcBef>
                <a:buClr>
                  <a:srgbClr val="FFF245"/>
                </a:buClr>
                <a:buSzPct val="100000"/>
                <a:buChar char="•"/>
                <a:defRPr sz="600"/>
              </a:pPr>
              <a:r>
                <a:t>…</a:t>
              </a:r>
              <a:endParaRPr>
                <a:solidFill>
                  <a:srgbClr val="FFFFFF"/>
                </a:solidFill>
              </a:endParaRPr>
            </a:p>
            <a:p>
              <a:pPr marL="92074" indent="-92074">
                <a:lnSpc>
                  <a:spcPct val="40000"/>
                </a:lnSpc>
                <a:spcBef>
                  <a:spcPts val="400"/>
                </a:spcBef>
                <a:buClr>
                  <a:srgbClr val="FFF245"/>
                </a:buClr>
                <a:buSzPct val="100000"/>
                <a:buChar char="•"/>
                <a:defRPr sz="600"/>
              </a:pPr>
              <a:r>
                <a:t>…</a:t>
              </a:r>
            </a:p>
          </p:txBody>
        </p:sp>
      </p:grpSp>
      <p:sp>
        <p:nvSpPr>
          <p:cNvPr id="96" name="Shape 87"/>
          <p:cNvSpPr/>
          <p:nvPr/>
        </p:nvSpPr>
        <p:spPr>
          <a:xfrm rot="5400000">
            <a:off x="7456130" y="5744083"/>
            <a:ext cx="628177" cy="392568"/>
          </a:xfrm>
          <a:prstGeom prst="chevron">
            <a:avLst>
              <a:gd name="adj" fmla="val 29500"/>
            </a:avLst>
          </a:prstGeom>
          <a:solidFill>
            <a:srgbClr val="FFF245"/>
          </a:solidFill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 algn="ctr">
              <a:defRPr b="1" sz="800">
                <a:solidFill>
                  <a:srgbClr val="FFFFFF"/>
                </a:solidFill>
              </a:defRPr>
            </a:pPr>
          </a:p>
        </p:txBody>
      </p:sp>
      <p:sp>
        <p:nvSpPr>
          <p:cNvPr id="97" name="Shape 88"/>
          <p:cNvSpPr txBox="1"/>
          <p:nvPr/>
        </p:nvSpPr>
        <p:spPr>
          <a:xfrm>
            <a:off x="7667625" y="5785610"/>
            <a:ext cx="205183" cy="309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defRPr b="1" sz="1400"/>
            </a:lvl1pPr>
          </a:lstStyle>
          <a:p>
            <a:pPr/>
            <a:r>
              <a:t>3</a:t>
            </a:r>
          </a:p>
        </p:txBody>
      </p:sp>
      <p:sp>
        <p:nvSpPr>
          <p:cNvPr id="98" name="Shape 34"/>
          <p:cNvSpPr txBox="1"/>
          <p:nvPr/>
        </p:nvSpPr>
        <p:spPr>
          <a:xfrm>
            <a:off x="2840090" y="2106124"/>
            <a:ext cx="1832936" cy="431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</p:txBody>
      </p:sp>
      <p:sp>
        <p:nvSpPr>
          <p:cNvPr id="99" name="Shape 34"/>
          <p:cNvSpPr txBox="1"/>
          <p:nvPr/>
        </p:nvSpPr>
        <p:spPr>
          <a:xfrm>
            <a:off x="5241445" y="2106124"/>
            <a:ext cx="1832936" cy="431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</p:txBody>
      </p:sp>
      <p:sp>
        <p:nvSpPr>
          <p:cNvPr id="100" name="Shape 34"/>
          <p:cNvSpPr txBox="1"/>
          <p:nvPr/>
        </p:nvSpPr>
        <p:spPr>
          <a:xfrm>
            <a:off x="7667625" y="2106124"/>
            <a:ext cx="1832936" cy="431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</p:txBody>
      </p:sp>
      <p:sp>
        <p:nvSpPr>
          <p:cNvPr id="101" name="Shape 34"/>
          <p:cNvSpPr txBox="1"/>
          <p:nvPr/>
        </p:nvSpPr>
        <p:spPr>
          <a:xfrm>
            <a:off x="405740" y="4788638"/>
            <a:ext cx="1832937" cy="431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</p:txBody>
      </p:sp>
      <p:sp>
        <p:nvSpPr>
          <p:cNvPr id="102" name="Shape 34"/>
          <p:cNvSpPr txBox="1"/>
          <p:nvPr/>
        </p:nvSpPr>
        <p:spPr>
          <a:xfrm>
            <a:off x="2839735" y="4788638"/>
            <a:ext cx="1832936" cy="431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</p:txBody>
      </p:sp>
      <p:sp>
        <p:nvSpPr>
          <p:cNvPr id="103" name="Shape 34"/>
          <p:cNvSpPr txBox="1"/>
          <p:nvPr/>
        </p:nvSpPr>
        <p:spPr>
          <a:xfrm>
            <a:off x="8066065" y="4621256"/>
            <a:ext cx="1205960" cy="431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</p:txBody>
      </p:sp>
      <p:sp>
        <p:nvSpPr>
          <p:cNvPr id="104" name="Shape 34"/>
          <p:cNvSpPr txBox="1"/>
          <p:nvPr/>
        </p:nvSpPr>
        <p:spPr>
          <a:xfrm>
            <a:off x="8066065" y="5128832"/>
            <a:ext cx="1205960" cy="431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</p:txBody>
      </p:sp>
      <p:sp>
        <p:nvSpPr>
          <p:cNvPr id="105" name="Shape 34"/>
          <p:cNvSpPr txBox="1"/>
          <p:nvPr/>
        </p:nvSpPr>
        <p:spPr>
          <a:xfrm>
            <a:off x="8066065" y="5631801"/>
            <a:ext cx="1205960" cy="431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  <a:p>
            <a:pPr marL="51152" indent="-51152">
              <a:lnSpc>
                <a:spcPct val="90000"/>
              </a:lnSpc>
              <a:spcBef>
                <a:spcPts val="4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 …</a:t>
            </a:r>
          </a:p>
        </p:txBody>
      </p:sp>
      <p:pic>
        <p:nvPicPr>
          <p:cNvPr id="106" name="Object 3" descr="Object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6703218"/>
            <a:ext cx="9916320" cy="15478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Object 4" descr="Object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51812" y="547687"/>
            <a:ext cx="1341439" cy="6397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A1A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92"/>
          <p:cNvSpPr txBox="1"/>
          <p:nvPr>
            <p:ph type="sldNum" sz="quarter" idx="4294967295"/>
          </p:nvPr>
        </p:nvSpPr>
        <p:spPr>
          <a:xfrm>
            <a:off x="9624599" y="6560400"/>
            <a:ext cx="127001" cy="15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ctr" defTabSz="914400">
              <a:defRPr b="1" sz="1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10" name="Shape 93"/>
          <p:cNvSpPr/>
          <p:nvPr/>
        </p:nvSpPr>
        <p:spPr>
          <a:xfrm>
            <a:off x="350364" y="1328162"/>
            <a:ext cx="1701521" cy="3642870"/>
          </a:xfrm>
          <a:prstGeom prst="rect">
            <a:avLst/>
          </a:prstGeom>
          <a:ln w="12700">
            <a:solidFill>
              <a:srgbClr val="FFF245"/>
            </a:solidFill>
            <a:prstDash val="sysDot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1" name="Shape 94"/>
          <p:cNvSpPr txBox="1"/>
          <p:nvPr/>
        </p:nvSpPr>
        <p:spPr>
          <a:xfrm>
            <a:off x="747595" y="1425529"/>
            <a:ext cx="812906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Партнеры</a:t>
            </a:r>
          </a:p>
        </p:txBody>
      </p:sp>
      <p:sp>
        <p:nvSpPr>
          <p:cNvPr id="112" name="Shape 95"/>
          <p:cNvSpPr txBox="1"/>
          <p:nvPr/>
        </p:nvSpPr>
        <p:spPr>
          <a:xfrm>
            <a:off x="2541397" y="1425529"/>
            <a:ext cx="1105006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Деятельность</a:t>
            </a:r>
          </a:p>
        </p:txBody>
      </p:sp>
      <p:sp>
        <p:nvSpPr>
          <p:cNvPr id="113" name="Shape 96"/>
          <p:cNvSpPr txBox="1"/>
          <p:nvPr/>
        </p:nvSpPr>
        <p:spPr>
          <a:xfrm>
            <a:off x="4143735" y="1429458"/>
            <a:ext cx="1693700" cy="411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80000"/>
              </a:lnSpc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Ценность для потребителей</a:t>
            </a:r>
          </a:p>
        </p:txBody>
      </p:sp>
      <p:sp>
        <p:nvSpPr>
          <p:cNvPr id="114" name="Shape 97"/>
          <p:cNvSpPr txBox="1"/>
          <p:nvPr/>
        </p:nvSpPr>
        <p:spPr>
          <a:xfrm>
            <a:off x="6068238" y="1429458"/>
            <a:ext cx="1647826" cy="411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80000"/>
              </a:lnSpc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Отношения с клиентами</a:t>
            </a:r>
          </a:p>
        </p:txBody>
      </p:sp>
      <p:sp>
        <p:nvSpPr>
          <p:cNvPr id="115" name="Shape 98"/>
          <p:cNvSpPr txBox="1"/>
          <p:nvPr/>
        </p:nvSpPr>
        <p:spPr>
          <a:xfrm>
            <a:off x="7870924" y="1429458"/>
            <a:ext cx="1685882" cy="411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lnSpc>
                <a:spcPct val="80000"/>
              </a:lnSpc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Сегменты потребителей</a:t>
            </a:r>
          </a:p>
        </p:txBody>
      </p:sp>
      <p:sp>
        <p:nvSpPr>
          <p:cNvPr id="116" name="Shape 99"/>
          <p:cNvSpPr txBox="1"/>
          <p:nvPr/>
        </p:nvSpPr>
        <p:spPr>
          <a:xfrm>
            <a:off x="6326952" y="3252835"/>
            <a:ext cx="1046733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Дистрибуция</a:t>
            </a:r>
          </a:p>
        </p:txBody>
      </p:sp>
      <p:sp>
        <p:nvSpPr>
          <p:cNvPr id="117" name="Shape 100"/>
          <p:cNvSpPr txBox="1"/>
          <p:nvPr/>
        </p:nvSpPr>
        <p:spPr>
          <a:xfrm>
            <a:off x="2727913" y="3253077"/>
            <a:ext cx="717725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Ресурсы</a:t>
            </a:r>
          </a:p>
        </p:txBody>
      </p:sp>
      <p:sp>
        <p:nvSpPr>
          <p:cNvPr id="118" name="Shape 101"/>
          <p:cNvSpPr txBox="1"/>
          <p:nvPr/>
        </p:nvSpPr>
        <p:spPr>
          <a:xfrm>
            <a:off x="1849367" y="5253541"/>
            <a:ext cx="1554874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Структура расходов</a:t>
            </a:r>
          </a:p>
        </p:txBody>
      </p:sp>
      <p:sp>
        <p:nvSpPr>
          <p:cNvPr id="119" name="Shape 102"/>
          <p:cNvSpPr txBox="1"/>
          <p:nvPr/>
        </p:nvSpPr>
        <p:spPr>
          <a:xfrm>
            <a:off x="6781834" y="5250153"/>
            <a:ext cx="1270216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Потоки доходов</a:t>
            </a:r>
          </a:p>
        </p:txBody>
      </p:sp>
      <p:sp>
        <p:nvSpPr>
          <p:cNvPr id="120" name="Shape 103"/>
          <p:cNvSpPr txBox="1"/>
          <p:nvPr/>
        </p:nvSpPr>
        <p:spPr>
          <a:xfrm>
            <a:off x="366779" y="2045126"/>
            <a:ext cx="1668691" cy="1158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Партнеры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Поставщики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Ресурсы, получаемые от партнеров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Основные активности партнеров</a:t>
            </a:r>
          </a:p>
        </p:txBody>
      </p:sp>
      <p:sp>
        <p:nvSpPr>
          <p:cNvPr id="121" name="Shape 104"/>
          <p:cNvSpPr txBox="1"/>
          <p:nvPr/>
        </p:nvSpPr>
        <p:spPr>
          <a:xfrm>
            <a:off x="2249776" y="1930512"/>
            <a:ext cx="1671833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lvl1pPr>
          </a:lstStyle>
          <a:p>
            <a:pPr/>
            <a:r>
              <a:t>В чем заключается деятельности компании?</a:t>
            </a:r>
          </a:p>
        </p:txBody>
      </p:sp>
      <p:sp>
        <p:nvSpPr>
          <p:cNvPr id="122" name="Shape 105"/>
          <p:cNvSpPr txBox="1"/>
          <p:nvPr/>
        </p:nvSpPr>
        <p:spPr>
          <a:xfrm>
            <a:off x="4143733" y="1943488"/>
            <a:ext cx="1767557" cy="1361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Какую ценность проект несет для потребителей?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Какие потребности и проблемы потребителей решает проект?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Какой набор продуктов/услуг предоставляется потребителям?</a:t>
            </a:r>
          </a:p>
        </p:txBody>
      </p:sp>
      <p:sp>
        <p:nvSpPr>
          <p:cNvPr id="123" name="Shape 106"/>
          <p:cNvSpPr txBox="1"/>
          <p:nvPr/>
        </p:nvSpPr>
        <p:spPr>
          <a:xfrm>
            <a:off x="6008372" y="1941745"/>
            <a:ext cx="1696044" cy="1005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Какие типы коммуникаций планируется выстроить для каждого сегмента потребителей? 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 Какой уровень сервиса?</a:t>
            </a:r>
          </a:p>
        </p:txBody>
      </p:sp>
      <p:sp>
        <p:nvSpPr>
          <p:cNvPr id="124" name="Shape 107"/>
          <p:cNvSpPr txBox="1"/>
          <p:nvPr/>
        </p:nvSpPr>
        <p:spPr>
          <a:xfrm>
            <a:off x="7896269" y="1954789"/>
            <a:ext cx="1693700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Все целевые сегменты потребителей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Наиболее важные сегменты потребителей</a:t>
            </a:r>
          </a:p>
        </p:txBody>
      </p:sp>
      <p:sp>
        <p:nvSpPr>
          <p:cNvPr id="125" name="Shape 108"/>
          <p:cNvSpPr txBox="1"/>
          <p:nvPr/>
        </p:nvSpPr>
        <p:spPr>
          <a:xfrm>
            <a:off x="5998848" y="3654879"/>
            <a:ext cx="1715089" cy="942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Каналы продаж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Стоимость каналов продаж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Приоритизация каналов продаж</a:t>
            </a:r>
          </a:p>
        </p:txBody>
      </p:sp>
      <p:sp>
        <p:nvSpPr>
          <p:cNvPr id="126" name="Shape 109"/>
          <p:cNvSpPr txBox="1"/>
          <p:nvPr/>
        </p:nvSpPr>
        <p:spPr>
          <a:xfrm>
            <a:off x="2283276" y="3655248"/>
            <a:ext cx="1767558" cy="51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lvl1pPr>
          </a:lstStyle>
          <a:p>
            <a:pPr/>
            <a:r>
              <a:t>Какие ресурсы используются для создания ценности?</a:t>
            </a:r>
          </a:p>
        </p:txBody>
      </p:sp>
      <p:sp>
        <p:nvSpPr>
          <p:cNvPr id="127" name="Shape 110"/>
          <p:cNvSpPr txBox="1"/>
          <p:nvPr/>
        </p:nvSpPr>
        <p:spPr>
          <a:xfrm>
            <a:off x="892113" y="5599687"/>
            <a:ext cx="3072962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Постоянные издержки, переменные издержки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Какие ресурсы наиболее затратные?</a:t>
            </a:r>
          </a:p>
        </p:txBody>
      </p:sp>
      <p:sp>
        <p:nvSpPr>
          <p:cNvPr id="128" name="Shape 111"/>
          <p:cNvSpPr txBox="1"/>
          <p:nvPr/>
        </p:nvSpPr>
        <p:spPr>
          <a:xfrm>
            <a:off x="5349517" y="5547939"/>
            <a:ext cx="4134853" cy="662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За что готовы платить потребители?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Какие способы оплаты возможны?</a:t>
            </a:r>
          </a:p>
          <a:p>
            <a:pPr marL="171450" indent="-1714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900">
                <a:solidFill>
                  <a:srgbClr val="FFFFFF"/>
                </a:solidFill>
              </a:defRPr>
            </a:pPr>
            <a:r>
              <a:t>Какие потоки доходов наиболее прибыльные?</a:t>
            </a:r>
          </a:p>
        </p:txBody>
      </p:sp>
      <p:sp>
        <p:nvSpPr>
          <p:cNvPr id="129" name="Shape 112"/>
          <p:cNvSpPr/>
          <p:nvPr/>
        </p:nvSpPr>
        <p:spPr>
          <a:xfrm>
            <a:off x="2239080" y="1326978"/>
            <a:ext cx="1701522" cy="1738334"/>
          </a:xfrm>
          <a:prstGeom prst="rect">
            <a:avLst/>
          </a:prstGeom>
          <a:ln w="12700">
            <a:solidFill>
              <a:srgbClr val="FFF245"/>
            </a:solidFill>
            <a:prstDash val="sysDot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0" name="Shape 113"/>
          <p:cNvSpPr/>
          <p:nvPr/>
        </p:nvSpPr>
        <p:spPr>
          <a:xfrm>
            <a:off x="2234931" y="3185973"/>
            <a:ext cx="1701521" cy="1785059"/>
          </a:xfrm>
          <a:prstGeom prst="rect">
            <a:avLst/>
          </a:prstGeom>
          <a:ln w="12700">
            <a:solidFill>
              <a:srgbClr val="FFF245"/>
            </a:solidFill>
            <a:prstDash val="sysDot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1" name="Shape 114"/>
          <p:cNvSpPr/>
          <p:nvPr/>
        </p:nvSpPr>
        <p:spPr>
          <a:xfrm>
            <a:off x="4135918" y="1328162"/>
            <a:ext cx="1701522" cy="3642870"/>
          </a:xfrm>
          <a:prstGeom prst="rect">
            <a:avLst/>
          </a:prstGeom>
          <a:ln w="12700">
            <a:solidFill>
              <a:srgbClr val="FFF245"/>
            </a:solidFill>
            <a:prstDash val="sysDot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2" name="Shape 115"/>
          <p:cNvSpPr/>
          <p:nvPr/>
        </p:nvSpPr>
        <p:spPr>
          <a:xfrm>
            <a:off x="6005633" y="1326978"/>
            <a:ext cx="1701522" cy="1738334"/>
          </a:xfrm>
          <a:prstGeom prst="rect">
            <a:avLst/>
          </a:prstGeom>
          <a:ln w="12700">
            <a:solidFill>
              <a:srgbClr val="FFF245"/>
            </a:solidFill>
            <a:prstDash val="sysDot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3" name="Shape 116"/>
          <p:cNvSpPr/>
          <p:nvPr/>
        </p:nvSpPr>
        <p:spPr>
          <a:xfrm>
            <a:off x="6002637" y="3185973"/>
            <a:ext cx="1701522" cy="1785059"/>
          </a:xfrm>
          <a:prstGeom prst="rect">
            <a:avLst/>
          </a:prstGeom>
          <a:ln w="12700">
            <a:solidFill>
              <a:srgbClr val="FFF245"/>
            </a:solidFill>
            <a:prstDash val="sysDot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4" name="Shape 117"/>
          <p:cNvSpPr/>
          <p:nvPr/>
        </p:nvSpPr>
        <p:spPr>
          <a:xfrm>
            <a:off x="7881109" y="1328162"/>
            <a:ext cx="1701522" cy="3642870"/>
          </a:xfrm>
          <a:prstGeom prst="rect">
            <a:avLst/>
          </a:prstGeom>
          <a:ln w="12700">
            <a:solidFill>
              <a:srgbClr val="FFF245"/>
            </a:solidFill>
            <a:prstDash val="sysDot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5" name="Shape 118"/>
          <p:cNvSpPr/>
          <p:nvPr/>
        </p:nvSpPr>
        <p:spPr>
          <a:xfrm>
            <a:off x="350363" y="5147271"/>
            <a:ext cx="4552886" cy="1145543"/>
          </a:xfrm>
          <a:prstGeom prst="rect">
            <a:avLst/>
          </a:prstGeom>
          <a:ln w="12700">
            <a:solidFill>
              <a:srgbClr val="FFF245"/>
            </a:solidFill>
            <a:prstDash val="sysDot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6" name="Shape 119"/>
          <p:cNvSpPr/>
          <p:nvPr/>
        </p:nvSpPr>
        <p:spPr>
          <a:xfrm>
            <a:off x="5034769" y="5147271"/>
            <a:ext cx="4552885" cy="1145542"/>
          </a:xfrm>
          <a:prstGeom prst="rect">
            <a:avLst/>
          </a:prstGeom>
          <a:ln w="12700">
            <a:solidFill>
              <a:srgbClr val="FFF245"/>
            </a:solidFill>
            <a:prstDash val="sysDot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7" name="Object 4" descr="Objec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51812" y="547687"/>
            <a:ext cx="1341439" cy="6397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Object 3" descr="Object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" y="6703218"/>
            <a:ext cx="9916320" cy="1547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1A1A1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21"/>
          <p:cNvSpPr txBox="1"/>
          <p:nvPr>
            <p:ph type="sldNum" sz="quarter" idx="4294967295"/>
          </p:nvPr>
        </p:nvSpPr>
        <p:spPr>
          <a:xfrm>
            <a:off x="9624599" y="6560400"/>
            <a:ext cx="127001" cy="152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algn="ctr" defTabSz="914400">
              <a:defRPr b="1" sz="1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1" name="Shape 122"/>
          <p:cNvSpPr txBox="1"/>
          <p:nvPr/>
        </p:nvSpPr>
        <p:spPr>
          <a:xfrm>
            <a:off x="740334" y="1209629"/>
            <a:ext cx="804498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Контакты</a:t>
            </a:r>
          </a:p>
        </p:txBody>
      </p:sp>
      <p:sp>
        <p:nvSpPr>
          <p:cNvPr id="142" name="Shape 123"/>
          <p:cNvSpPr txBox="1"/>
          <p:nvPr/>
        </p:nvSpPr>
        <p:spPr>
          <a:xfrm>
            <a:off x="734812" y="2105169"/>
            <a:ext cx="1405731" cy="447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b="1" spc="-48" sz="1200">
                <a:solidFill>
                  <a:srgbClr val="FFF245"/>
                </a:solidFill>
              </a:defRPr>
            </a:pPr>
            <a:r>
              <a:t>Предложение для</a:t>
            </a:r>
          </a:p>
          <a:p>
            <a:pPr>
              <a:defRPr b="1" spc="-48" sz="1200">
                <a:solidFill>
                  <a:srgbClr val="FFF245"/>
                </a:solidFill>
              </a:defRPr>
            </a:pPr>
            <a:r>
              <a:t>инвестора</a:t>
            </a:r>
          </a:p>
        </p:txBody>
      </p:sp>
      <p:sp>
        <p:nvSpPr>
          <p:cNvPr id="143" name="Shape 124"/>
          <p:cNvSpPr txBox="1"/>
          <p:nvPr/>
        </p:nvSpPr>
        <p:spPr>
          <a:xfrm>
            <a:off x="732494" y="1556651"/>
            <a:ext cx="1767556" cy="472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Моб.</a:t>
            </a:r>
          </a:p>
          <a:p>
            <a: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E-mail</a:t>
            </a:r>
          </a:p>
        </p:txBody>
      </p:sp>
      <p:sp>
        <p:nvSpPr>
          <p:cNvPr id="144" name="Shape 125"/>
          <p:cNvSpPr txBox="1"/>
          <p:nvPr/>
        </p:nvSpPr>
        <p:spPr>
          <a:xfrm>
            <a:off x="732494" y="2584962"/>
            <a:ext cx="1767556" cy="131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Сумма</a:t>
            </a:r>
          </a:p>
          <a:p>
            <a: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Доля</a:t>
            </a:r>
          </a:p>
          <a:p>
            <a: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Структура бюджета</a:t>
            </a:r>
          </a:p>
          <a:p>
            <a: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Показатели</a:t>
            </a:r>
          </a:p>
          <a:p>
            <a: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Сроки (подачи заявок, закрытия сделки)</a:t>
            </a:r>
          </a:p>
        </p:txBody>
      </p:sp>
      <p:sp>
        <p:nvSpPr>
          <p:cNvPr id="145" name="Shape 126"/>
          <p:cNvSpPr txBox="1"/>
          <p:nvPr/>
        </p:nvSpPr>
        <p:spPr>
          <a:xfrm>
            <a:off x="736577" y="3890146"/>
            <a:ext cx="1641647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Команда и советники</a:t>
            </a:r>
          </a:p>
        </p:txBody>
      </p:sp>
      <p:sp>
        <p:nvSpPr>
          <p:cNvPr id="146" name="Shape 127"/>
          <p:cNvSpPr txBox="1"/>
          <p:nvPr/>
        </p:nvSpPr>
        <p:spPr>
          <a:xfrm>
            <a:off x="738699" y="4794804"/>
            <a:ext cx="1153077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Рекомендации</a:t>
            </a:r>
          </a:p>
        </p:txBody>
      </p:sp>
      <p:sp>
        <p:nvSpPr>
          <p:cNvPr id="147" name="Shape 128"/>
          <p:cNvSpPr txBox="1"/>
          <p:nvPr/>
        </p:nvSpPr>
        <p:spPr>
          <a:xfrm>
            <a:off x="4382284" y="1204080"/>
            <a:ext cx="2008984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Миссия и видение проекта</a:t>
            </a:r>
          </a:p>
        </p:txBody>
      </p:sp>
      <p:sp>
        <p:nvSpPr>
          <p:cNvPr id="148" name="Shape 129"/>
          <p:cNvSpPr txBox="1"/>
          <p:nvPr/>
        </p:nvSpPr>
        <p:spPr>
          <a:xfrm>
            <a:off x="4366145" y="1487831"/>
            <a:ext cx="2512183" cy="396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lvl1pPr>
          </a:lstStyle>
          <a:p>
            <a:pPr/>
            <a:r>
              <a:t>Хронология, текущий статус и долгосрочные цели проекта</a:t>
            </a:r>
          </a:p>
        </p:txBody>
      </p:sp>
      <p:sp>
        <p:nvSpPr>
          <p:cNvPr id="149" name="Shape 130"/>
          <p:cNvSpPr txBox="1"/>
          <p:nvPr/>
        </p:nvSpPr>
        <p:spPr>
          <a:xfrm>
            <a:off x="4386248" y="2098669"/>
            <a:ext cx="936148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Срез рынка</a:t>
            </a:r>
          </a:p>
        </p:txBody>
      </p:sp>
      <p:sp>
        <p:nvSpPr>
          <p:cNvPr id="150" name="Shape 131"/>
          <p:cNvSpPr txBox="1"/>
          <p:nvPr/>
        </p:nvSpPr>
        <p:spPr>
          <a:xfrm>
            <a:off x="4367195" y="2382421"/>
            <a:ext cx="3072962" cy="472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Общий размер и динамика</a:t>
            </a:r>
          </a:p>
          <a:p>
            <a: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Наиболее привлекательные цифры отрасли</a:t>
            </a:r>
          </a:p>
        </p:txBody>
      </p:sp>
      <p:sp>
        <p:nvSpPr>
          <p:cNvPr id="151" name="Shape 132"/>
          <p:cNvSpPr txBox="1"/>
          <p:nvPr/>
        </p:nvSpPr>
        <p:spPr>
          <a:xfrm>
            <a:off x="4381965" y="3001504"/>
            <a:ext cx="682893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Вызовы</a:t>
            </a:r>
          </a:p>
        </p:txBody>
      </p:sp>
      <p:sp>
        <p:nvSpPr>
          <p:cNvPr id="152" name="Shape 133"/>
          <p:cNvSpPr txBox="1"/>
          <p:nvPr/>
        </p:nvSpPr>
        <p:spPr>
          <a:xfrm>
            <a:off x="4362912" y="3285255"/>
            <a:ext cx="4810594" cy="24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lvl1pPr>
          </a:lstStyle>
          <a:p>
            <a:pPr/>
            <a:r>
              <a:t>Проблемы / потребности, которые привели к разработке проекта</a:t>
            </a:r>
          </a:p>
        </p:txBody>
      </p:sp>
      <p:sp>
        <p:nvSpPr>
          <p:cNvPr id="153" name="Shape 134"/>
          <p:cNvSpPr txBox="1"/>
          <p:nvPr/>
        </p:nvSpPr>
        <p:spPr>
          <a:xfrm>
            <a:off x="4377685" y="3887845"/>
            <a:ext cx="2231946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Как проект отвечает вызовам</a:t>
            </a:r>
          </a:p>
        </p:txBody>
      </p:sp>
      <p:sp>
        <p:nvSpPr>
          <p:cNvPr id="154" name="Shape 135"/>
          <p:cNvSpPr txBox="1"/>
          <p:nvPr/>
        </p:nvSpPr>
        <p:spPr>
          <a:xfrm>
            <a:off x="4371330" y="4171597"/>
            <a:ext cx="3932511" cy="472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Функционал и технологическое решение проекта</a:t>
            </a:r>
          </a:p>
          <a:p>
            <a: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pPr>
            <a:r>
              <a:t>Уникальное торговое предложение</a:t>
            </a:r>
          </a:p>
        </p:txBody>
      </p:sp>
      <p:sp>
        <p:nvSpPr>
          <p:cNvPr id="155" name="Shape 136"/>
          <p:cNvSpPr txBox="1"/>
          <p:nvPr/>
        </p:nvSpPr>
        <p:spPr>
          <a:xfrm>
            <a:off x="4373402" y="4790681"/>
            <a:ext cx="3779797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История развития и достижения на данный момент</a:t>
            </a:r>
          </a:p>
        </p:txBody>
      </p:sp>
      <p:sp>
        <p:nvSpPr>
          <p:cNvPr id="156" name="Shape 137"/>
          <p:cNvSpPr txBox="1"/>
          <p:nvPr/>
        </p:nvSpPr>
        <p:spPr>
          <a:xfrm>
            <a:off x="4367048" y="5074431"/>
            <a:ext cx="3747123" cy="24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lvl1pPr>
          </a:lstStyle>
          <a:p>
            <a:pPr/>
            <a:r>
              <a:t>Партнеры, доходы, контракты, патенты и проч.</a:t>
            </a:r>
          </a:p>
        </p:txBody>
      </p:sp>
      <p:sp>
        <p:nvSpPr>
          <p:cNvPr id="157" name="Shape 138"/>
          <p:cNvSpPr txBox="1"/>
          <p:nvPr/>
        </p:nvSpPr>
        <p:spPr>
          <a:xfrm>
            <a:off x="4369120" y="5701763"/>
            <a:ext cx="2170469" cy="26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pc="-48" sz="1200">
                <a:solidFill>
                  <a:srgbClr val="FFF245"/>
                </a:solidFill>
              </a:defRPr>
            </a:lvl1pPr>
          </a:lstStyle>
          <a:p>
            <a:pPr/>
            <a:r>
              <a:t>Возможности для инвестора</a:t>
            </a:r>
          </a:p>
        </p:txBody>
      </p:sp>
      <p:sp>
        <p:nvSpPr>
          <p:cNvPr id="158" name="Shape 139"/>
          <p:cNvSpPr txBox="1"/>
          <p:nvPr/>
        </p:nvSpPr>
        <p:spPr>
          <a:xfrm>
            <a:off x="4362765" y="5985513"/>
            <a:ext cx="3072963" cy="243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95250" indent="-95250">
              <a:spcBef>
                <a:spcPts val="600"/>
              </a:spcBef>
              <a:buClr>
                <a:srgbClr val="FFF245"/>
              </a:buClr>
              <a:buSzPct val="100000"/>
              <a:buChar char="•"/>
              <a:defRPr sz="1000">
                <a:solidFill>
                  <a:srgbClr val="FFFFFF"/>
                </a:solidFill>
              </a:defRPr>
            </a:lvl1pPr>
          </a:lstStyle>
          <a:p>
            <a:pPr/>
            <a:r>
              <a:t>Рыночная ситуация и контекст</a:t>
            </a:r>
          </a:p>
        </p:txBody>
      </p:sp>
      <p:pic>
        <p:nvPicPr>
          <p:cNvPr id="159" name="Object 3" descr="Object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6703218"/>
            <a:ext cx="9916320" cy="15478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Object 4" descr="Object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51812" y="547687"/>
            <a:ext cx="1341439" cy="6397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F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B0F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