
<file path=[Content_Types].xml><?xml version="1.0" encoding="utf-8"?>
<Types xmlns="http://schemas.openxmlformats.org/package/2006/content-types">
  <Default ContentType="application/vnd.openxmlformats-officedocument.spreadsheetml.sheet" Extension="xlsx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3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drawingml.chart+xml" PartName="/ppt/charts/chart3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openxmlformats-officedocument.drawingml.chart+xml" PartName="/ppt/charts/chart2.xml"/>
  <Override ContentType="application/vnd.openxmlformats-officedocument.drawingml.chart+xml" PartName="/ppt/charts/chart7.xml"/>
  <Override ContentType="application/vnd.openxmlformats-officedocument.drawingml.chart+xml" PartName="/ppt/charts/chart5.xml"/>
  <Override ContentType="application/vnd.openxmlformats-officedocument.drawingml.chart+xml" PartName="/ppt/charts/chart4.xml"/>
  <Override ContentType="application/vnd.openxmlformats-officedocument.drawingml.chart+xml" PartName="/ppt/charts/chart6.xml"/>
  <Override ContentType="application/vnd.openxmlformats-officedocument.drawingml.chart+xml" PartName="/ppt/charts/chart1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</p:sldIdLst>
  <p:sldSz cy="10287000" cx="18288000"/>
  <p:notesSz cx="6858000" cy="9144000"/>
  <p:embeddedFontLst>
    <p:embeddedFont>
      <p:font typeface="Tahoma"/>
      <p:regular r:id="rId28"/>
      <p:bold r:id="rId29"/>
    </p:embeddedFont>
    <p:embeddedFont>
      <p:font typeface="Helvetica Neue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34" roundtripDataSignature="AMtx7mg+JorZp55DeBPTI00qj1lgM7+H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font" Target="fonts/Tahoma-regular.fntdata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Tahoma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font" Target="fonts/HelveticaNeue-bold.fntdata"/><Relationship Id="rId30" Type="http://schemas.openxmlformats.org/officeDocument/2006/relationships/font" Target="fonts/HelveticaNeue-regular.fntdata"/><Relationship Id="rId11" Type="http://schemas.openxmlformats.org/officeDocument/2006/relationships/slide" Target="slides/slide7.xml"/><Relationship Id="rId33" Type="http://schemas.openxmlformats.org/officeDocument/2006/relationships/font" Target="fonts/HelveticaNeue-boldItalic.fntdata"/><Relationship Id="rId10" Type="http://schemas.openxmlformats.org/officeDocument/2006/relationships/slide" Target="slides/slide6.xml"/><Relationship Id="rId32" Type="http://schemas.openxmlformats.org/officeDocument/2006/relationships/font" Target="fonts/HelveticaNeue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34" Type="http://customschemas.google.com/relationships/presentationmetadata" Target="metadata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charts/_rels/chart1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6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6.xlsx"/></Relationships>
</file>

<file path=ppt/charts/_rels/chart7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7.xlsx"/></Relationships>
</file>

<file path=ppt/charts/_rels/chart8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8.xlsx"/></Relationships>
</file>

<file path=ppt/charts/_rels/chart9.xml.rels><?xml version="1.0" encoding="UTF-8" standalone="yes"?><Relationships xmlns="http://schemas.openxmlformats.org/package/2006/relationships"><Relationship Id="rId1" Type="http://schemas.openxmlformats.org/officeDocument/2006/relationships/package" Target="../embeddings/Microsoft_Excel_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204036"/>
          <c:y val="0.0453225"/>
          <c:w val="0.974596"/>
          <c:h val="0.9308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gapWidth val="219"/>
        <c:overlap val="-27"/>
        <c:axId val="2094734552"/>
        <c:axId val="2094734553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Ряд 3</c:v>
                </c:pt>
              </c:strCache>
            </c:strRef>
          </c:tx>
          <c:spPr>
            <a:noFill/>
            <a:ln w="28575" cap="rnd">
              <a:solidFill>
                <a:srgbClr val="9BBB59"/>
              </a:solidFill>
              <a:prstDash val="solid"/>
              <a:round/>
            </a:ln>
            <a:effectLst/>
          </c:spPr>
          <c:marker>
            <c:symbol val="none"/>
            <c:size val="4"/>
            <c:spPr>
              <a:solidFill>
                <a:srgbClr val="000000">
                  <a:alpha val="0"/>
                </a:srgbClr>
              </a:solidFill>
              <a:ln w="28575" cap="rnd">
                <a:solidFill>
                  <a:srgbClr val="9BBB59"/>
                </a:solidFill>
                <a:prstDash val="solid"/>
                <a:round/>
              </a:ln>
              <a:effectLst/>
            </c:spPr>
          </c:marker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  <c:smooth val="0"/>
        </c:ser>
        <c:marker val="1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1.25"/>
        <c:minorUnit val="0.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289397"/>
          <c:y val="0.0459271"/>
          <c:w val="0.96606"/>
          <c:h val="0.9300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4.300000</c:v>
                </c:pt>
                <c:pt idx="1">
                  <c:v>5.000000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0504D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Sheet1!$C$2:$C$3</c:f>
              <c:numCache>
                <c:ptCount val="2"/>
                <c:pt idx="0">
                  <c:v>2.400000</c:v>
                </c:pt>
                <c:pt idx="1">
                  <c:v>4.400000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9BBB59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Sheet1!$D$2:$D$3</c:f>
              <c:numCache>
                <c:ptCount val="2"/>
                <c:pt idx="0">
                  <c:v>2.000000</c:v>
                </c:pt>
                <c:pt idx="1">
                  <c:v>2.000000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3"/>
        <c:minorUnit val="1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200172"/>
          <c:y val="0.0465116"/>
          <c:w val="0.974983"/>
          <c:h val="0.929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gapWidth val="219"/>
        <c:overlap val="-27"/>
        <c:axId val="2094734552"/>
        <c:axId val="2094734553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Ряд 3</c:v>
                </c:pt>
              </c:strCache>
            </c:strRef>
          </c:tx>
          <c:spPr>
            <a:noFill/>
            <a:ln w="28575" cap="rnd">
              <a:solidFill>
                <a:srgbClr val="9BBB59"/>
              </a:solidFill>
              <a:prstDash val="solid"/>
              <a:round/>
            </a:ln>
            <a:effectLst/>
          </c:spPr>
          <c:marker>
            <c:symbol val="none"/>
            <c:size val="4"/>
            <c:spPr>
              <a:solidFill>
                <a:srgbClr val="000000">
                  <a:alpha val="0"/>
                </a:srgbClr>
              </a:solidFill>
              <a:ln w="28575" cap="rnd">
                <a:solidFill>
                  <a:srgbClr val="9BBB59"/>
                </a:solidFill>
                <a:prstDash val="solid"/>
                <a:round/>
              </a:ln>
              <a:effectLst/>
            </c:spPr>
          </c:marker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2.000000</c:v>
                </c:pt>
                <c:pt idx="1">
                  <c:v>2.000000</c:v>
                </c:pt>
                <c:pt idx="2">
                  <c:v>3.000000</c:v>
                </c:pt>
                <c:pt idx="3">
                  <c:v>5.000000</c:v>
                </c:pt>
              </c:numCache>
            </c:numRef>
          </c:val>
          <c:smooth val="0"/>
        </c:ser>
        <c:marker val="1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1.25"/>
        <c:minorUnit val="0.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286495"/>
          <c:y val="0.0461229"/>
          <c:w val="0.96635"/>
          <c:h val="0.9298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Sheet1!$B$2:$B$3</c:f>
              <c:numCache>
                <c:ptCount val="2"/>
                <c:pt idx="0">
                  <c:v>4.300000</c:v>
                </c:pt>
                <c:pt idx="1">
                  <c:v>5.000000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0504D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Sheet1!$C$2:$C$3</c:f>
              <c:numCache>
                <c:ptCount val="2"/>
                <c:pt idx="0">
                  <c:v>2.400000</c:v>
                </c:pt>
                <c:pt idx="1">
                  <c:v>4.400000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9BBB59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Категория 1</c:v>
                </c:pt>
                <c:pt idx="1">
                  <c:v>Категория 2</c:v>
                </c:pt>
              </c:strCache>
            </c:strRef>
          </c:cat>
          <c:val>
            <c:numRef>
              <c:f>Sheet1!$D$2:$D$3</c:f>
              <c:numCache>
                <c:ptCount val="2"/>
                <c:pt idx="0">
                  <c:v>2.000000</c:v>
                </c:pt>
                <c:pt idx="1">
                  <c:v>2.000000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3"/>
        <c:minorUnit val="1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05"/>
          <c:y val="0.005"/>
          <c:w val="0.99"/>
          <c:h val="0.9875"/>
        </c:manualLayout>
      </c:layout>
      <c:pie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rgbClr val="00B0F0"/>
            </a:solidFill>
            <a:ln w="19050" cap="flat">
              <a:solidFill>
                <a:srgbClr val="FFFFFF"/>
              </a:solidFill>
              <a:prstDash val="solid"/>
              <a:bevel/>
            </a:ln>
            <a:effectLst/>
          </c:spPr>
          <c:explosion val="0"/>
          <c:dPt>
            <c:idx val="0"/>
            <c:explosion val="0"/>
            <c:spPr>
              <a:solidFill>
                <a:srgbClr val="00B0F0"/>
              </a:solidFill>
              <a:ln w="19050" cap="flat">
                <a:solidFill>
                  <a:srgbClr val="FFFFFF"/>
                </a:solidFill>
                <a:prstDash val="solid"/>
                <a:bevel/>
              </a:ln>
              <a:effectLst/>
            </c:spPr>
          </c:dPt>
          <c:dPt>
            <c:idx val="1"/>
            <c:explosion val="0"/>
            <c:spPr>
              <a:solidFill>
                <a:srgbClr val="C0504D"/>
              </a:solidFill>
              <a:ln w="19050" cap="flat">
                <a:solidFill>
                  <a:srgbClr val="FFFFFF"/>
                </a:solidFill>
                <a:prstDash val="solid"/>
                <a:bevel/>
              </a:ln>
              <a:effectLst/>
            </c:spPr>
          </c:dPt>
          <c:dPt>
            <c:idx val="2"/>
            <c:explosion val="0"/>
            <c:spPr>
              <a:solidFill>
                <a:srgbClr val="9BBB59"/>
              </a:solidFill>
              <a:ln w="19050" cap="flat">
                <a:solidFill>
                  <a:srgbClr val="FFFFFF"/>
                </a:solidFill>
                <a:prstDash val="solid"/>
                <a:bevel/>
              </a:ln>
              <a:effectLst/>
            </c:spPr>
          </c:dPt>
          <c:dPt>
            <c:idx val="3"/>
            <c:explosion val="0"/>
            <c:spPr>
              <a:solidFill>
                <a:srgbClr val="8064A2"/>
              </a:solidFill>
              <a:ln w="19050" cap="flat">
                <a:solidFill>
                  <a:srgbClr val="FFFFFF"/>
                </a:solidFill>
                <a:prstDash val="solid"/>
                <a:bevel/>
              </a:ln>
              <a:effectLst/>
            </c:spPr>
          </c:dPt>
          <c:dLbls>
            <c:dLbl>
              <c:idx val="0"/>
              <c:numFmt formatCode="#,##0%" sourceLinked="0"/>
              <c:txPr>
                <a:bodyPr/>
                <a:lstStyle/>
                <a:p>
                  <a:pPr>
                    <a:defRPr b="0" i="0" strike="noStrike" sz="1000" u="non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1"/>
              <c:numFmt formatCode="#,##0%" sourceLinked="0"/>
              <c:txPr>
                <a:bodyPr/>
                <a:lstStyle/>
                <a:p>
                  <a:pPr>
                    <a:defRPr b="0" i="0" strike="noStrike" sz="1000" u="non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2"/>
              <c:numFmt formatCode="#,##0%" sourceLinked="0"/>
              <c:txPr>
                <a:bodyPr/>
                <a:lstStyle/>
                <a:p>
                  <a:pPr>
                    <a:defRPr b="0" i="0" strike="noStrike" sz="1000" u="non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</c:dLbl>
            <c:dLbl>
              <c:idx val="3"/>
              <c:numFmt formatCode="#,##0%" sourceLinked="0"/>
              <c:txPr>
                <a:bodyPr/>
                <a:lstStyle/>
                <a:p>
                  <a:pPr>
                    <a:defRPr b="0" i="0" strike="noStrike" sz="1000" u="none">
                      <a:solidFill>
                        <a:srgbClr val="000000"/>
                      </a:solidFill>
                      <a:latin typeface="Arial"/>
                    </a:defRPr>
                  </a:pPr>
                </a:p>
              </c:txPr>
              <c:dLblPos val="inEnd"/>
              <c:showLegendKey val="0"/>
              <c:showVal val="0"/>
              <c:showCatName val="0"/>
              <c:showSerName val="0"/>
              <c:showPercent val="0"/>
              <c:showBubbleSize val="0"/>
            </c:dLbl>
            <c:numFmt formatCode="#,##0%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inEnd"/>
            <c:showLegendKey val="0"/>
            <c:showVal val="0"/>
            <c:showCatName val="0"/>
            <c:showSerName val="0"/>
            <c:showPercent val="0"/>
            <c:showBubbleSize val="0"/>
            <c:showLeaderLines val="1"/>
            <c:leaderLines>
              <c:spPr>
                <a:noFill/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</c:dLbls>
          <c:cat>
            <c:strRef>
              <c:f>Sheet1!$B$1:$E$1</c:f>
              <c:strCache>
                <c:ptCount val="4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  <c:pt idx="3">
                  <c:v>Кв. 4</c:v>
                </c:pt>
              </c:strCache>
            </c:strRef>
          </c:cat>
          <c:val>
            <c:numRef>
              <c:f>Sheet1!$B$2:$E$2</c:f>
              <c:numCache>
                <c:ptCount val="4"/>
                <c:pt idx="0">
                  <c:v>8.200000</c:v>
                </c:pt>
                <c:pt idx="1">
                  <c:v>3.200000</c:v>
                </c:pt>
                <c:pt idx="2">
                  <c:v>1.400000</c:v>
                </c:pt>
                <c:pt idx="3">
                  <c:v>1.200000</c:v>
                </c:pt>
              </c:numCache>
            </c:numRef>
          </c:val>
        </c:ser>
        <c:firstSliceAng val="0"/>
      </c:pieChart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221607"/>
          <c:y val="0.0552157"/>
          <c:w val="0.972839"/>
          <c:h val="0.918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4.300000</c:v>
                </c:pt>
                <c:pt idx="1">
                  <c:v>2.500000</c:v>
                </c:pt>
                <c:pt idx="2">
                  <c:v>3.500000</c:v>
                </c:pt>
                <c:pt idx="3">
                  <c:v>4.500000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C0504D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2.400000</c:v>
                </c:pt>
                <c:pt idx="1">
                  <c:v>4.400000</c:v>
                </c:pt>
                <c:pt idx="2">
                  <c:v>1.800000</c:v>
                </c:pt>
                <c:pt idx="3">
                  <c:v>2.800000</c:v>
                </c:pt>
              </c:numCache>
            </c:numRef>
          </c:val>
        </c:ser>
        <c:gapWidth val="219"/>
        <c:overlap val="-27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1.25"/>
        <c:minorUnit val="0.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211806"/>
          <c:y val="0.0603087"/>
          <c:w val="0.973819"/>
          <c:h val="0.91211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1.000000</c:v>
                </c:pt>
                <c:pt idx="1">
                  <c:v>3.000000</c:v>
                </c:pt>
                <c:pt idx="2">
                  <c:v>2.500000</c:v>
                </c:pt>
                <c:pt idx="3">
                  <c:v>4.000000</c:v>
                </c:pt>
              </c:numCache>
            </c:numRef>
          </c:val>
        </c:ser>
        <c:gapWidth val="150"/>
        <c:overlap val="10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1"/>
        <c:minorUnit val="0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111022"/>
          <c:y val="0.0239811"/>
          <c:w val="0.983898"/>
          <c:h val="0.8915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00B0F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Sheet1!$B$2:$B$5</c:f>
              <c:numCache>
                <c:ptCount val="4"/>
                <c:pt idx="0">
                  <c:v>1.000000</c:v>
                </c:pt>
                <c:pt idx="1">
                  <c:v>2.000000</c:v>
                </c:pt>
                <c:pt idx="2">
                  <c:v>3.000000</c:v>
                </c:pt>
                <c:pt idx="3">
                  <c:v>4.000000</c:v>
                </c:pt>
              </c:numCache>
            </c:numRef>
          </c:val>
        </c:ser>
        <c:gapWidth val="219"/>
        <c:overlap val="-27"/>
        <c:axId val="2094734552"/>
        <c:axId val="2094734553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Сценарий 1</c:v>
                </c:pt>
              </c:strCache>
            </c:strRef>
          </c:tx>
          <c:spPr>
            <a:noFill/>
            <a:ln w="28575" cap="rnd">
              <a:solidFill>
                <a:srgbClr val="C0504D"/>
              </a:solidFill>
              <a:prstDash val="solid"/>
              <a:round/>
            </a:ln>
            <a:effectLst/>
          </c:spPr>
          <c:marker>
            <c:symbol val="none"/>
            <c:size val="4"/>
            <c:spPr>
              <a:solidFill>
                <a:srgbClr val="000000">
                  <a:alpha val="0"/>
                </a:srgbClr>
              </a:solidFill>
              <a:ln w="28575" cap="rnd">
                <a:solidFill>
                  <a:srgbClr val="C0504D"/>
                </a:solidFill>
                <a:prstDash val="solid"/>
                <a:round/>
              </a:ln>
              <a:effectLst/>
            </c:spPr>
          </c:marker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Sheet1!$C$2:$C$5</c:f>
              <c:numCache>
                <c:ptCount val="4"/>
                <c:pt idx="0">
                  <c:v>2.000000</c:v>
                </c:pt>
                <c:pt idx="1">
                  <c:v>3.000000</c:v>
                </c:pt>
                <c:pt idx="2">
                  <c:v>5.000000</c:v>
                </c:pt>
                <c:pt idx="3">
                  <c:v>8.000000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Сценарий 2</c:v>
                </c:pt>
              </c:strCache>
            </c:strRef>
          </c:tx>
          <c:spPr>
            <a:noFill/>
            <a:ln w="28575" cap="rnd">
              <a:solidFill>
                <a:srgbClr val="9BBB59"/>
              </a:solidFill>
              <a:prstDash val="solid"/>
              <a:round/>
            </a:ln>
            <a:effectLst/>
          </c:spPr>
          <c:marker>
            <c:symbol val="none"/>
            <c:size val="4"/>
            <c:spPr>
              <a:solidFill>
                <a:srgbClr val="000000">
                  <a:alpha val="0"/>
                </a:srgbClr>
              </a:solidFill>
              <a:ln w="28575" cap="rnd">
                <a:solidFill>
                  <a:srgbClr val="9BBB59"/>
                </a:solidFill>
                <a:prstDash val="solid"/>
                <a:round/>
              </a:ln>
              <a:effectLst/>
            </c:spPr>
          </c:marker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Sheet1!$D$2:$D$5</c:f>
              <c:numCache>
                <c:ptCount val="4"/>
                <c:pt idx="0">
                  <c:v>2.000000</c:v>
                </c:pt>
                <c:pt idx="1">
                  <c:v>2.500000</c:v>
                </c:pt>
                <c:pt idx="2">
                  <c:v>4.000000</c:v>
                </c:pt>
                <c:pt idx="3">
                  <c:v>6.000000</c:v>
                </c:pt>
              </c:numCache>
            </c:numRef>
          </c:val>
          <c:smooth val="0"/>
        </c:ser>
        <c:marker val="1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2"/>
        <c:minorUnit val="1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359227"/>
          <c:y val="0.96152"/>
          <c:w val="0.278176"/>
          <c:h val="0.0384795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100" u="none">
              <a:solidFill>
                <a:srgbClr val="FFFFFF"/>
              </a:solidFill>
              <a:latin typeface="Helvetica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roundedCorners val="0"/>
  <c:chart>
    <c:autoTitleDeleted val="1"/>
    <c:plotArea>
      <c:layout>
        <c:manualLayout>
          <c:layoutTarget val="inner"/>
          <c:xMode val="edge"/>
          <c:yMode val="edge"/>
          <c:x val="0.0126826"/>
          <c:y val="0.0310421"/>
          <c:w val="0.982317"/>
          <c:h val="0.8768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ЧДП</c:v>
                </c:pt>
              </c:strCache>
            </c:strRef>
          </c:tx>
          <c:spPr>
            <a:solidFill>
              <a:srgbClr val="00B0F0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  <c:pt idx="4">
                  <c:v/>
                </c:pt>
                <c:pt idx="5">
                  <c:v/>
                </c:pt>
                <c:pt idx="6">
                  <c:v/>
                </c:pt>
                <c:pt idx="7">
                  <c:v/>
                </c:pt>
                <c:pt idx="8">
                  <c:v/>
                </c:pt>
                <c:pt idx="9">
                  <c:v/>
                </c:pt>
              </c:strCache>
            </c:strRef>
          </c:cat>
          <c:val>
            <c:numRef>
              <c:f>Sheet1!$B$2:$B$11</c:f>
              <c:numCache>
                <c:ptCount val="10"/>
                <c:pt idx="0">
                  <c:v>-1.000000</c:v>
                </c:pt>
                <c:pt idx="1">
                  <c:v>-2.000000</c:v>
                </c:pt>
                <c:pt idx="2">
                  <c:v>-2.000000</c:v>
                </c:pt>
                <c:pt idx="3">
                  <c:v>-1.000000</c:v>
                </c:pt>
                <c:pt idx="4">
                  <c:v>1.000000</c:v>
                </c:pt>
                <c:pt idx="5">
                  <c:v>2.000000</c:v>
                </c:pt>
                <c:pt idx="6">
                  <c:v>2.000000</c:v>
                </c:pt>
                <c:pt idx="7">
                  <c:v>2.000000</c:v>
                </c:pt>
                <c:pt idx="8">
                  <c:v>2.000000</c:v>
                </c:pt>
                <c:pt idx="9">
                  <c:v>3.000000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C0504D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  <c:pt idx="4">
                  <c:v/>
                </c:pt>
                <c:pt idx="5">
                  <c:v/>
                </c:pt>
                <c:pt idx="6">
                  <c:v/>
                </c:pt>
                <c:pt idx="7">
                  <c:v/>
                </c:pt>
                <c:pt idx="8">
                  <c:v/>
                </c:pt>
                <c:pt idx="9">
                  <c:v/>
                </c:pt>
              </c:strCache>
            </c:strRef>
          </c:cat>
          <c:val>
            <c:numRef>
              <c:f>Sheet1!$C$2:$C$11</c:f>
              <c:numCache>
                <c:ptCount val="0"/>
              </c:numCache>
            </c:numRef>
          </c:val>
        </c:ser>
        <c:gapWidth val="219"/>
        <c:overlap val="-27"/>
        <c:axId val="2094734552"/>
        <c:axId val="2094734553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ЧДП нарастающим итогом</c:v>
                </c:pt>
              </c:strCache>
            </c:strRef>
          </c:tx>
          <c:spPr>
            <a:noFill/>
            <a:ln w="28575" cap="rnd">
              <a:solidFill>
                <a:srgbClr val="9BBB59"/>
              </a:solidFill>
              <a:prstDash val="solid"/>
              <a:round/>
            </a:ln>
            <a:effectLst/>
          </c:spPr>
          <c:marker>
            <c:symbol val="none"/>
            <c:size val="4"/>
            <c:spPr>
              <a:solidFill>
                <a:srgbClr val="000000">
                  <a:alpha val="0"/>
                </a:srgbClr>
              </a:solidFill>
              <a:ln w="28575" cap="rnd">
                <a:solidFill>
                  <a:srgbClr val="9BBB59"/>
                </a:solidFill>
                <a:prstDash val="solid"/>
                <a:round/>
              </a:ln>
              <a:effectLst/>
            </c:spPr>
          </c:marker>
          <c:dLbls>
            <c:numFmt formatCode="#,##0" sourceLinked="0"/>
            <c:txPr>
              <a:bodyPr/>
              <a:lstStyle/>
              <a:p>
                <a:pPr>
                  <a:defRPr b="0" i="0" strike="noStrike" sz="1000" u="none">
                    <a:solidFill>
                      <a:srgbClr val="000000"/>
                    </a:solidFill>
                    <a:latin typeface="Arial"/>
                  </a:defRPr>
                </a:pPr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Sheet1!$A$2:$A$11</c:f>
              <c:strCache>
                <c:ptCount val="10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  <c:pt idx="4">
                  <c:v/>
                </c:pt>
                <c:pt idx="5">
                  <c:v/>
                </c:pt>
                <c:pt idx="6">
                  <c:v/>
                </c:pt>
                <c:pt idx="7">
                  <c:v/>
                </c:pt>
                <c:pt idx="8">
                  <c:v/>
                </c:pt>
                <c:pt idx="9">
                  <c:v/>
                </c:pt>
              </c:strCache>
            </c:strRef>
          </c:cat>
          <c:val>
            <c:numRef>
              <c:f>Sheet1!$D$2:$D$11</c:f>
              <c:numCache>
                <c:ptCount val="10"/>
                <c:pt idx="0">
                  <c:v>-1.000000</c:v>
                </c:pt>
                <c:pt idx="1">
                  <c:v>-3.000000</c:v>
                </c:pt>
                <c:pt idx="2">
                  <c:v>-5.000000</c:v>
                </c:pt>
                <c:pt idx="3">
                  <c:v>-6.000000</c:v>
                </c:pt>
                <c:pt idx="4">
                  <c:v>-5.000000</c:v>
                </c:pt>
                <c:pt idx="5">
                  <c:v>-3.000000</c:v>
                </c:pt>
                <c:pt idx="6">
                  <c:v>-1.000000</c:v>
                </c:pt>
                <c:pt idx="7">
                  <c:v>1.000000</c:v>
                </c:pt>
                <c:pt idx="8">
                  <c:v>3.000000</c:v>
                </c:pt>
                <c:pt idx="9">
                  <c:v>6.000000</c:v>
                </c:pt>
              </c:numCache>
            </c:numRef>
          </c:val>
          <c:smooth val="0"/>
        </c:ser>
        <c:marker val="1"/>
        <c:axId val="2094734552"/>
        <c:axId val="2094734553"/>
      </c:line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3"/>
        <c:crosses val="autoZero"/>
        <c:auto val="1"/>
        <c:lblAlgn val="ctr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D9D9D9"/>
              </a:solidFill>
              <a:prstDash val="solid"/>
              <a:round/>
            </a:ln>
          </c:spPr>
        </c:majorGridlines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b="0" i="0" strike="noStrike" sz="1000" u="none">
                <a:solidFill>
                  <a:srgbClr val="000000"/>
                </a:solidFill>
                <a:latin typeface="Helvetica"/>
              </a:defRPr>
            </a:pPr>
          </a:p>
        </c:txPr>
        <c:crossAx val="2094734552"/>
        <c:crosses val="autoZero"/>
        <c:crossBetween val="between"/>
        <c:majorUnit val="3"/>
        <c:minorUnit val="1.5"/>
      </c:valAx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0.238068"/>
          <c:y val="0.951284"/>
          <c:w val="0.620221"/>
          <c:h val="0.0487158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b="0" i="0" strike="noStrike" sz="1200" u="none">
              <a:solidFill>
                <a:srgbClr val="FFFFFF"/>
              </a:solidFill>
              <a:latin typeface="Helvetica"/>
            </a:defRPr>
          </a:pPr>
        </a:p>
      </c:txPr>
    </c:legend>
    <c:plotVisOnly val="1"/>
    <c:dispBlanksAs val="gap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8" name="Google Shape;498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2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9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Google Shape;580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9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" name="Google Shape;600;p1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8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5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1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1" name="Shape 7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2" name="Google Shape;752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2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3" name="Google Shape;763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7" name="Shape 7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" name="Google Shape;778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2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6" name="Google Shape;826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FAULT" type="tx">
  <p:cSld name="TITLE_AND_BODY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5"/>
          <p:cNvSpPr txBox="1"/>
          <p:nvPr>
            <p:ph idx="12" type="sldNum"/>
          </p:nvPr>
        </p:nvSpPr>
        <p:spPr>
          <a:xfrm>
            <a:off x="8839200" y="9260681"/>
            <a:ext cx="4267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sz="12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4"/>
          <p:cNvSpPr txBox="1"/>
          <p:nvPr>
            <p:ph type="title"/>
          </p:nvPr>
        </p:nvSpPr>
        <p:spPr>
          <a:xfrm>
            <a:off x="914400" y="138112"/>
            <a:ext cx="16459200" cy="2262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Calibri"/>
              <a:buNone/>
              <a:defRPr b="0" i="0" sz="4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p24"/>
          <p:cNvSpPr txBox="1"/>
          <p:nvPr>
            <p:ph idx="1" type="body"/>
          </p:nvPr>
        </p:nvSpPr>
        <p:spPr>
          <a:xfrm>
            <a:off x="914400" y="2400300"/>
            <a:ext cx="164592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31800" lvl="1" marL="914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31800" lvl="2" marL="1371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31800" lvl="3" marL="1828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–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31800" lvl="4" marL="22860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»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31800" lvl="5" marL="2743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31800" lvl="6" marL="32004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31800" lvl="7" marL="36576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31800" lvl="8" marL="41148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4"/>
          <p:cNvSpPr txBox="1"/>
          <p:nvPr>
            <p:ph idx="12" type="sldNum"/>
          </p:nvPr>
        </p:nvSpPr>
        <p:spPr>
          <a:xfrm>
            <a:off x="8839200" y="9260681"/>
            <a:ext cx="4267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1" Type="http://schemas.openxmlformats.org/officeDocument/2006/relationships/image" Target="../media/image12.png"/><Relationship Id="rId10" Type="http://schemas.openxmlformats.org/officeDocument/2006/relationships/image" Target="../media/image14.png"/><Relationship Id="rId12" Type="http://schemas.openxmlformats.org/officeDocument/2006/relationships/image" Target="../media/image15.png"/><Relationship Id="rId9" Type="http://schemas.openxmlformats.org/officeDocument/2006/relationships/image" Target="../media/image13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11.png"/><Relationship Id="rId8" Type="http://schemas.openxmlformats.org/officeDocument/2006/relationships/image" Target="../media/image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9.png"/><Relationship Id="rId8" Type="http://schemas.openxmlformats.org/officeDocument/2006/relationships/image" Target="../media/image1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1" Type="http://schemas.openxmlformats.org/officeDocument/2006/relationships/image" Target="../media/image18.png"/><Relationship Id="rId10" Type="http://schemas.openxmlformats.org/officeDocument/2006/relationships/image" Target="../media/image17.png"/><Relationship Id="rId9" Type="http://schemas.openxmlformats.org/officeDocument/2006/relationships/image" Target="../media/image16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9.png"/><Relationship Id="rId8" Type="http://schemas.openxmlformats.org/officeDocument/2006/relationships/image" Target="../media/image2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image" Target="../media/image20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9.png"/><Relationship Id="rId8" Type="http://schemas.openxmlformats.org/officeDocument/2006/relationships/image" Target="../media/image2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7.png"/><Relationship Id="rId8" Type="http://schemas.openxmlformats.org/officeDocument/2006/relationships/chart" Target="../charts/chart7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2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29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26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image" Target="../media/image25.png"/><Relationship Id="rId8" Type="http://schemas.openxmlformats.org/officeDocument/2006/relationships/image" Target="../media/image2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9.png"/><Relationship Id="rId7" Type="http://schemas.openxmlformats.org/officeDocument/2006/relationships/chart" Target="../charts/chart8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chart" Target="../charts/chart9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1" Type="http://schemas.openxmlformats.org/officeDocument/2006/relationships/image" Target="../media/image32.png"/><Relationship Id="rId10" Type="http://schemas.openxmlformats.org/officeDocument/2006/relationships/image" Target="../media/image31.png"/><Relationship Id="rId12" Type="http://schemas.openxmlformats.org/officeDocument/2006/relationships/image" Target="../media/image34.png"/><Relationship Id="rId9" Type="http://schemas.openxmlformats.org/officeDocument/2006/relationships/image" Target="../media/image33.png"/><Relationship Id="rId5" Type="http://schemas.openxmlformats.org/officeDocument/2006/relationships/image" Target="../media/image6.png"/><Relationship Id="rId6" Type="http://schemas.openxmlformats.org/officeDocument/2006/relationships/image" Target="../media/image28.png"/><Relationship Id="rId7" Type="http://schemas.openxmlformats.org/officeDocument/2006/relationships/image" Target="../media/image27.png"/><Relationship Id="rId8" Type="http://schemas.openxmlformats.org/officeDocument/2006/relationships/image" Target="../media/image30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Relationship Id="rId6" Type="http://schemas.openxmlformats.org/officeDocument/2006/relationships/image" Target="../media/image28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chart" Target="../charts/chart2.xml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8" Type="http://schemas.openxmlformats.org/officeDocument/2006/relationships/chart" Target="../charts/chart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chart" Target="../charts/chart4.xml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8" Type="http://schemas.openxmlformats.org/officeDocument/2006/relationships/chart" Target="../charts/chart3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chart" Target="../charts/chart6.xml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8" Type="http://schemas.openxmlformats.org/officeDocument/2006/relationships/chart" Target="../charts/chart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Relationship Id="rId6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15" name="Google Shape;1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16" name="Google Shape;16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17" name="Google Shape;1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18" name="Google Shape;18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19" name="Google Shape;19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66775" y="3095625"/>
            <a:ext cx="3962400" cy="238125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1"/>
          <p:cNvSpPr txBox="1"/>
          <p:nvPr/>
        </p:nvSpPr>
        <p:spPr>
          <a:xfrm>
            <a:off x="866775" y="9191625"/>
            <a:ext cx="781050" cy="294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1481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2021</a:t>
            </a:r>
            <a:endParaRPr/>
          </a:p>
        </p:txBody>
      </p:sp>
      <p:sp>
        <p:nvSpPr>
          <p:cNvPr id="21" name="Google Shape;21;p1"/>
          <p:cNvSpPr txBox="1"/>
          <p:nvPr/>
        </p:nvSpPr>
        <p:spPr>
          <a:xfrm>
            <a:off x="866775" y="8696325"/>
            <a:ext cx="1066800" cy="33269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ahoma"/>
              <a:buNone/>
            </a:pPr>
            <a:r>
              <a:rPr b="0" i="0" lang="en-US" sz="30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Город</a:t>
            </a:r>
            <a:endParaRPr/>
          </a:p>
        </p:txBody>
      </p:sp>
      <p:sp>
        <p:nvSpPr>
          <p:cNvPr id="22" name="Google Shape;22;p1"/>
          <p:cNvSpPr txBox="1"/>
          <p:nvPr/>
        </p:nvSpPr>
        <p:spPr>
          <a:xfrm>
            <a:off x="866775" y="6867525"/>
            <a:ext cx="4657725" cy="294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1481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Презентация для инвесторов</a:t>
            </a:r>
            <a:endParaRPr/>
          </a:p>
        </p:txBody>
      </p:sp>
      <p:sp>
        <p:nvSpPr>
          <p:cNvPr id="23" name="Google Shape;23;p1"/>
          <p:cNvSpPr txBox="1"/>
          <p:nvPr/>
        </p:nvSpPr>
        <p:spPr>
          <a:xfrm>
            <a:off x="866775" y="5953125"/>
            <a:ext cx="8286750" cy="5988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ahoma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НАЗВАНИЕ КОМПАНИИ</a:t>
            </a:r>
            <a:endParaRPr/>
          </a:p>
        </p:txBody>
      </p:sp>
      <p:sp>
        <p:nvSpPr>
          <p:cNvPr id="24" name="Google Shape;24;p1"/>
          <p:cNvSpPr txBox="1"/>
          <p:nvPr/>
        </p:nvSpPr>
        <p:spPr>
          <a:xfrm>
            <a:off x="1866900" y="4057589"/>
            <a:ext cx="1936861" cy="3454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3870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1A1A1A"/>
                </a:solidFill>
                <a:latin typeface="Tahoma"/>
                <a:ea typeface="Tahoma"/>
                <a:cs typeface="Tahoma"/>
                <a:sym typeface="Tahoma"/>
              </a:rPr>
              <a:t>логотип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263" name="Google Shape;263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264" name="Google Shape;264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265" name="Google Shape;265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2880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266" name="Google Shape;266;p1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Google Shape;267;p10"/>
          <p:cNvSpPr txBox="1"/>
          <p:nvPr/>
        </p:nvSpPr>
        <p:spPr>
          <a:xfrm>
            <a:off x="1333500" y="762000"/>
            <a:ext cx="7429500" cy="5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МОДЕЛЬ МОНЕТИЗАЦИИ</a:t>
            </a:r>
            <a:endParaRPr/>
          </a:p>
        </p:txBody>
      </p:sp>
      <p:sp>
        <p:nvSpPr>
          <p:cNvPr id="268" name="Google Shape;268;p10"/>
          <p:cNvSpPr txBox="1"/>
          <p:nvPr/>
        </p:nvSpPr>
        <p:spPr>
          <a:xfrm>
            <a:off x="9096375" y="857250"/>
            <a:ext cx="5381625" cy="4455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461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Tahoma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 слайде отображается весь набор способов монетизации проекта и их общее сравнение по вкладу в будущий доход проекта</a:t>
            </a:r>
            <a:endParaRPr/>
          </a:p>
        </p:txBody>
      </p:sp>
      <p:sp>
        <p:nvSpPr>
          <p:cNvPr id="269" name="Google Shape;269;p10"/>
          <p:cNvSpPr txBox="1"/>
          <p:nvPr/>
        </p:nvSpPr>
        <p:spPr>
          <a:xfrm>
            <a:off x="1409653" y="1709168"/>
            <a:ext cx="9625500" cy="74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45675" spcFirstLastPara="1" rIns="45675" wrap="square" tIns="45675">
            <a:normAutofit/>
          </a:bodyPr>
          <a:lstStyle/>
          <a:p>
            <a:pPr indent="-136921" lvl="0" marL="136921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6921" lvl="0" marL="136921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 b="0" i="0" sz="16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36921" lvl="0" marL="136921" marR="0" rtl="0" algn="l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</p:txBody>
      </p:sp>
      <p:sp>
        <p:nvSpPr>
          <p:cNvPr id="270" name="Google Shape;270;p10"/>
          <p:cNvSpPr/>
          <p:nvPr/>
        </p:nvSpPr>
        <p:spPr>
          <a:xfrm>
            <a:off x="3173678" y="7095631"/>
            <a:ext cx="11870700" cy="16023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71" name="Google Shape;271;p10"/>
          <p:cNvSpPr/>
          <p:nvPr/>
        </p:nvSpPr>
        <p:spPr>
          <a:xfrm rot="5400000">
            <a:off x="8379190" y="2075513"/>
            <a:ext cx="1488348" cy="11644560"/>
          </a:xfrm>
          <a:custGeom>
            <a:rect b="b" l="l" r="r" t="t"/>
            <a:pathLst>
              <a:path extrusionOk="0" h="21600" w="21600">
                <a:moveTo>
                  <a:pt x="0" y="21600"/>
                </a:moveTo>
                <a:lnTo>
                  <a:pt x="9070" y="0"/>
                </a:lnTo>
                <a:lnTo>
                  <a:pt x="12530" y="0"/>
                </a:lnTo>
                <a:lnTo>
                  <a:pt x="21600" y="21600"/>
                </a:lnTo>
                <a:close/>
              </a:path>
            </a:pathLst>
          </a:custGeom>
          <a:solidFill>
            <a:srgbClr val="005AAA">
              <a:alpha val="48235"/>
            </a:srgbClr>
          </a:solidFill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grpSp>
        <p:nvGrpSpPr>
          <p:cNvPr id="272" name="Google Shape;272;p10"/>
          <p:cNvGrpSpPr/>
          <p:nvPr/>
        </p:nvGrpSpPr>
        <p:grpSpPr>
          <a:xfrm>
            <a:off x="3173674" y="2668333"/>
            <a:ext cx="6010536" cy="334919"/>
            <a:chOff x="-1" y="0"/>
            <a:chExt cx="4265514" cy="237683"/>
          </a:xfrm>
        </p:grpSpPr>
        <p:sp>
          <p:nvSpPr>
            <p:cNvPr id="273" name="Google Shape;273;p10"/>
            <p:cNvSpPr/>
            <p:nvPr/>
          </p:nvSpPr>
          <p:spPr>
            <a:xfrm>
              <a:off x="0" y="0"/>
              <a:ext cx="4265513" cy="237683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204" y="0"/>
                  </a:lnTo>
                  <a:lnTo>
                    <a:pt x="21600" y="10800"/>
                  </a:lnTo>
                  <a:lnTo>
                    <a:pt x="21204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74" name="Google Shape;274;p10"/>
            <p:cNvSpPr txBox="1"/>
            <p:nvPr/>
          </p:nvSpPr>
          <p:spPr>
            <a:xfrm>
              <a:off x="-1" y="2316"/>
              <a:ext cx="4226400" cy="17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grpSp>
        <p:nvGrpSpPr>
          <p:cNvPr id="275" name="Google Shape;275;p10"/>
          <p:cNvGrpSpPr/>
          <p:nvPr/>
        </p:nvGrpSpPr>
        <p:grpSpPr>
          <a:xfrm>
            <a:off x="3173674" y="3040684"/>
            <a:ext cx="3047754" cy="516730"/>
            <a:chOff x="-1" y="0"/>
            <a:chExt cx="2162908" cy="366709"/>
          </a:xfrm>
        </p:grpSpPr>
        <p:sp>
          <p:nvSpPr>
            <p:cNvPr id="276" name="Google Shape;276;p10"/>
            <p:cNvSpPr/>
            <p:nvPr/>
          </p:nvSpPr>
          <p:spPr>
            <a:xfrm>
              <a:off x="-1" y="0"/>
              <a:ext cx="2162908" cy="366709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0396" y="0"/>
                  </a:lnTo>
                  <a:lnTo>
                    <a:pt x="21600" y="10800"/>
                  </a:lnTo>
                  <a:lnTo>
                    <a:pt x="20396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A0E2FA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77" name="Google Shape;277;p10"/>
            <p:cNvSpPr txBox="1"/>
            <p:nvPr/>
          </p:nvSpPr>
          <p:spPr>
            <a:xfrm>
              <a:off x="0" y="66829"/>
              <a:ext cx="2102700" cy="17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grpSp>
        <p:nvGrpSpPr>
          <p:cNvPr id="278" name="Google Shape;278;p10"/>
          <p:cNvGrpSpPr/>
          <p:nvPr/>
        </p:nvGrpSpPr>
        <p:grpSpPr>
          <a:xfrm>
            <a:off x="6136366" y="3040685"/>
            <a:ext cx="3047751" cy="516728"/>
            <a:chOff x="0" y="0"/>
            <a:chExt cx="2162906" cy="366708"/>
          </a:xfrm>
        </p:grpSpPr>
        <p:sp>
          <p:nvSpPr>
            <p:cNvPr id="279" name="Google Shape;279;p10"/>
            <p:cNvSpPr/>
            <p:nvPr/>
          </p:nvSpPr>
          <p:spPr>
            <a:xfrm>
              <a:off x="0" y="0"/>
              <a:ext cx="2162906" cy="366708"/>
            </a:xfrm>
            <a:prstGeom prst="chevron">
              <a:avLst>
                <a:gd fmla="val 33016" name="adj"/>
              </a:avLst>
            </a:prstGeom>
            <a:solidFill>
              <a:srgbClr val="5FCFF7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80" name="Google Shape;280;p10"/>
            <p:cNvSpPr txBox="1"/>
            <p:nvPr/>
          </p:nvSpPr>
          <p:spPr>
            <a:xfrm>
              <a:off x="121070" y="66829"/>
              <a:ext cx="1920900" cy="17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grpSp>
        <p:nvGrpSpPr>
          <p:cNvPr id="281" name="Google Shape;281;p10"/>
          <p:cNvGrpSpPr/>
          <p:nvPr/>
        </p:nvGrpSpPr>
        <p:grpSpPr>
          <a:xfrm>
            <a:off x="9105383" y="3040685"/>
            <a:ext cx="3143055" cy="516728"/>
            <a:chOff x="0" y="0"/>
            <a:chExt cx="2230541" cy="366708"/>
          </a:xfrm>
        </p:grpSpPr>
        <p:sp>
          <p:nvSpPr>
            <p:cNvPr id="282" name="Google Shape;282;p10"/>
            <p:cNvSpPr/>
            <p:nvPr/>
          </p:nvSpPr>
          <p:spPr>
            <a:xfrm>
              <a:off x="0" y="0"/>
              <a:ext cx="2230541" cy="366708"/>
            </a:xfrm>
            <a:prstGeom prst="chevron">
              <a:avLst>
                <a:gd fmla="val 33016" name="adj"/>
              </a:avLst>
            </a:prstGeom>
            <a:solidFill>
              <a:srgbClr val="80BEE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83" name="Google Shape;283;p10"/>
            <p:cNvSpPr txBox="1"/>
            <p:nvPr/>
          </p:nvSpPr>
          <p:spPr>
            <a:xfrm>
              <a:off x="121070" y="66829"/>
              <a:ext cx="1988400" cy="17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grpSp>
        <p:nvGrpSpPr>
          <p:cNvPr id="284" name="Google Shape;284;p10"/>
          <p:cNvGrpSpPr/>
          <p:nvPr/>
        </p:nvGrpSpPr>
        <p:grpSpPr>
          <a:xfrm>
            <a:off x="12146710" y="3040685"/>
            <a:ext cx="2969111" cy="524129"/>
            <a:chOff x="0" y="0"/>
            <a:chExt cx="2107097" cy="371960"/>
          </a:xfrm>
        </p:grpSpPr>
        <p:sp>
          <p:nvSpPr>
            <p:cNvPr id="285" name="Google Shape;285;p10"/>
            <p:cNvSpPr/>
            <p:nvPr/>
          </p:nvSpPr>
          <p:spPr>
            <a:xfrm>
              <a:off x="0" y="0"/>
              <a:ext cx="2107097" cy="371960"/>
            </a:xfrm>
            <a:prstGeom prst="chevron">
              <a:avLst>
                <a:gd fmla="val 33016" name="adj"/>
              </a:avLst>
            </a:prstGeom>
            <a:solidFill>
              <a:srgbClr val="2383C6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86" name="Google Shape;286;p10"/>
            <p:cNvSpPr txBox="1"/>
            <p:nvPr/>
          </p:nvSpPr>
          <p:spPr>
            <a:xfrm>
              <a:off x="122805" y="69455"/>
              <a:ext cx="1861500" cy="17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sp>
        <p:nvSpPr>
          <p:cNvPr id="287" name="Google Shape;287;p10"/>
          <p:cNvSpPr txBox="1"/>
          <p:nvPr/>
        </p:nvSpPr>
        <p:spPr>
          <a:xfrm>
            <a:off x="1619709" y="2738747"/>
            <a:ext cx="1456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Helvetica Neue"/>
              <a:buNone/>
            </a:pPr>
            <a:r>
              <a:rPr b="1" i="0" lang="en-US" sz="1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Каналы продаж</a:t>
            </a:r>
            <a:endParaRPr/>
          </a:p>
        </p:txBody>
      </p:sp>
      <p:sp>
        <p:nvSpPr>
          <p:cNvPr id="288" name="Google Shape;288;p10"/>
          <p:cNvSpPr txBox="1"/>
          <p:nvPr/>
        </p:nvSpPr>
        <p:spPr>
          <a:xfrm>
            <a:off x="1433430" y="3184393"/>
            <a:ext cx="1643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Helvetica Neue"/>
              <a:buNone/>
            </a:pPr>
            <a:r>
              <a:rPr b="1" i="0" lang="en-US" sz="1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Продукт/услуга</a:t>
            </a:r>
            <a:endParaRPr/>
          </a:p>
        </p:txBody>
      </p:sp>
      <p:sp>
        <p:nvSpPr>
          <p:cNvPr id="289" name="Google Shape;289;p10"/>
          <p:cNvSpPr txBox="1"/>
          <p:nvPr/>
        </p:nvSpPr>
        <p:spPr>
          <a:xfrm>
            <a:off x="1433431" y="4113951"/>
            <a:ext cx="16434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Helvetica Neue"/>
              <a:buNone/>
            </a:pPr>
            <a:r>
              <a:rPr b="1" i="0" lang="en-US" sz="11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Принципы монетизации </a:t>
            </a:r>
            <a:endParaRPr/>
          </a:p>
        </p:txBody>
      </p:sp>
      <p:sp>
        <p:nvSpPr>
          <p:cNvPr id="290" name="Google Shape;290;p10"/>
          <p:cNvSpPr txBox="1"/>
          <p:nvPr/>
        </p:nvSpPr>
        <p:spPr>
          <a:xfrm>
            <a:off x="1571107" y="5845369"/>
            <a:ext cx="15057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Helvetica Neue"/>
              <a:buNone/>
            </a:pPr>
            <a:r>
              <a:rPr b="1" i="0" lang="en-US" sz="11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Ключевые цели и методы</a:t>
            </a:r>
            <a:endParaRPr/>
          </a:p>
        </p:txBody>
      </p:sp>
      <p:sp>
        <p:nvSpPr>
          <p:cNvPr id="291" name="Google Shape;291;p10"/>
          <p:cNvSpPr/>
          <p:nvPr/>
        </p:nvSpPr>
        <p:spPr>
          <a:xfrm>
            <a:off x="3173680" y="3624036"/>
            <a:ext cx="2901600" cy="1611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2" name="Google Shape;292;p10"/>
          <p:cNvSpPr txBox="1"/>
          <p:nvPr/>
        </p:nvSpPr>
        <p:spPr>
          <a:xfrm>
            <a:off x="3384504" y="3735707"/>
            <a:ext cx="24798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92075" lvl="0" marL="9207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  <a:p>
            <a:pPr indent="-92075" lvl="0" marL="920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</p:txBody>
      </p:sp>
      <p:sp>
        <p:nvSpPr>
          <p:cNvPr id="293" name="Google Shape;293;p10"/>
          <p:cNvSpPr/>
          <p:nvPr/>
        </p:nvSpPr>
        <p:spPr>
          <a:xfrm>
            <a:off x="6136366" y="3624036"/>
            <a:ext cx="2915700" cy="16212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4" name="Google Shape;294;p10"/>
          <p:cNvSpPr/>
          <p:nvPr/>
        </p:nvSpPr>
        <p:spPr>
          <a:xfrm>
            <a:off x="9105383" y="3624036"/>
            <a:ext cx="2989500" cy="1611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5" name="Google Shape;295;p10"/>
          <p:cNvSpPr/>
          <p:nvPr/>
        </p:nvSpPr>
        <p:spPr>
          <a:xfrm>
            <a:off x="12148154" y="3624036"/>
            <a:ext cx="2896500" cy="1603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296" name="Google Shape;296;p10"/>
          <p:cNvSpPr txBox="1"/>
          <p:nvPr/>
        </p:nvSpPr>
        <p:spPr>
          <a:xfrm>
            <a:off x="1571107" y="7433726"/>
            <a:ext cx="1505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Helvetica Neue"/>
              <a:buNone/>
            </a:pPr>
            <a:r>
              <a:rPr b="1" i="0" lang="en-US" sz="1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Количество потенциальных пользователей</a:t>
            </a:r>
            <a:endParaRPr/>
          </a:p>
        </p:txBody>
      </p:sp>
      <p:grpSp>
        <p:nvGrpSpPr>
          <p:cNvPr id="297" name="Google Shape;297;p10"/>
          <p:cNvGrpSpPr/>
          <p:nvPr/>
        </p:nvGrpSpPr>
        <p:grpSpPr>
          <a:xfrm>
            <a:off x="3173680" y="8749934"/>
            <a:ext cx="2901643" cy="429766"/>
            <a:chOff x="0" y="-1"/>
            <a:chExt cx="2059217" cy="304993"/>
          </a:xfrm>
        </p:grpSpPr>
        <p:sp>
          <p:nvSpPr>
            <p:cNvPr id="298" name="Google Shape;298;p10"/>
            <p:cNvSpPr/>
            <p:nvPr/>
          </p:nvSpPr>
          <p:spPr>
            <a:xfrm>
              <a:off x="0" y="-1"/>
              <a:ext cx="2059217" cy="30499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299" name="Google Shape;299;p10"/>
            <p:cNvSpPr txBox="1"/>
            <p:nvPr/>
          </p:nvSpPr>
          <p:spPr>
            <a:xfrm>
              <a:off x="0" y="35971"/>
              <a:ext cx="2059200" cy="1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grpSp>
        <p:nvGrpSpPr>
          <p:cNvPr id="300" name="Google Shape;300;p10"/>
          <p:cNvGrpSpPr/>
          <p:nvPr/>
        </p:nvGrpSpPr>
        <p:grpSpPr>
          <a:xfrm>
            <a:off x="6136365" y="8749934"/>
            <a:ext cx="2913032" cy="429766"/>
            <a:chOff x="0" y="-1"/>
            <a:chExt cx="2067300" cy="304993"/>
          </a:xfrm>
        </p:grpSpPr>
        <p:sp>
          <p:nvSpPr>
            <p:cNvPr id="301" name="Google Shape;301;p10"/>
            <p:cNvSpPr/>
            <p:nvPr/>
          </p:nvSpPr>
          <p:spPr>
            <a:xfrm>
              <a:off x="0" y="-1"/>
              <a:ext cx="2067195" cy="304993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02" name="Google Shape;302;p10"/>
            <p:cNvSpPr txBox="1"/>
            <p:nvPr/>
          </p:nvSpPr>
          <p:spPr>
            <a:xfrm>
              <a:off x="0" y="35971"/>
              <a:ext cx="2067300" cy="1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grpSp>
        <p:nvGrpSpPr>
          <p:cNvPr id="303" name="Google Shape;303;p10"/>
          <p:cNvGrpSpPr/>
          <p:nvPr/>
        </p:nvGrpSpPr>
        <p:grpSpPr>
          <a:xfrm>
            <a:off x="9105381" y="8764752"/>
            <a:ext cx="2989547" cy="420785"/>
            <a:chOff x="0" y="-1"/>
            <a:chExt cx="2121600" cy="298620"/>
          </a:xfrm>
        </p:grpSpPr>
        <p:sp>
          <p:nvSpPr>
            <p:cNvPr id="304" name="Google Shape;304;p10"/>
            <p:cNvSpPr/>
            <p:nvPr/>
          </p:nvSpPr>
          <p:spPr>
            <a:xfrm>
              <a:off x="0" y="-1"/>
              <a:ext cx="2121588" cy="29862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05" name="Google Shape;305;p10"/>
            <p:cNvSpPr txBox="1"/>
            <p:nvPr/>
          </p:nvSpPr>
          <p:spPr>
            <a:xfrm>
              <a:off x="0" y="32785"/>
              <a:ext cx="2121600" cy="1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grpSp>
        <p:nvGrpSpPr>
          <p:cNvPr id="306" name="Google Shape;306;p10"/>
          <p:cNvGrpSpPr/>
          <p:nvPr/>
        </p:nvGrpSpPr>
        <p:grpSpPr>
          <a:xfrm>
            <a:off x="12146710" y="8771911"/>
            <a:ext cx="2897951" cy="413630"/>
            <a:chOff x="0" y="-1"/>
            <a:chExt cx="2056597" cy="293542"/>
          </a:xfrm>
        </p:grpSpPr>
        <p:sp>
          <p:nvSpPr>
            <p:cNvPr id="307" name="Google Shape;307;p10"/>
            <p:cNvSpPr/>
            <p:nvPr/>
          </p:nvSpPr>
          <p:spPr>
            <a:xfrm>
              <a:off x="0" y="-1"/>
              <a:ext cx="2056597" cy="293542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08" name="Google Shape;308;p10"/>
            <p:cNvSpPr txBox="1"/>
            <p:nvPr/>
          </p:nvSpPr>
          <p:spPr>
            <a:xfrm>
              <a:off x="0" y="30245"/>
              <a:ext cx="2056500" cy="159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sp>
        <p:nvSpPr>
          <p:cNvPr id="309" name="Google Shape;309;p10"/>
          <p:cNvSpPr/>
          <p:nvPr/>
        </p:nvSpPr>
        <p:spPr>
          <a:xfrm>
            <a:off x="3173678" y="5301431"/>
            <a:ext cx="2909400" cy="17319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0" name="Google Shape;310;p10"/>
          <p:cNvSpPr/>
          <p:nvPr/>
        </p:nvSpPr>
        <p:spPr>
          <a:xfrm>
            <a:off x="6136366" y="5301431"/>
            <a:ext cx="2915700" cy="17325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1" name="Google Shape;311;p10"/>
          <p:cNvSpPr/>
          <p:nvPr/>
        </p:nvSpPr>
        <p:spPr>
          <a:xfrm>
            <a:off x="9105383" y="5301431"/>
            <a:ext cx="2989500" cy="1736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2" name="Google Shape;312;p10"/>
          <p:cNvSpPr/>
          <p:nvPr/>
        </p:nvSpPr>
        <p:spPr>
          <a:xfrm>
            <a:off x="12148154" y="5301431"/>
            <a:ext cx="2896500" cy="17361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Helvetica Neue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313" name="Google Shape;313;p10"/>
          <p:cNvSpPr txBox="1"/>
          <p:nvPr/>
        </p:nvSpPr>
        <p:spPr>
          <a:xfrm>
            <a:off x="1409579" y="8819838"/>
            <a:ext cx="16671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Helvetica Neue"/>
              <a:buNone/>
            </a:pPr>
            <a:r>
              <a:rPr b="1" i="0" lang="en-US" sz="10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Маржинальность</a:t>
            </a:r>
            <a:endParaRPr/>
          </a:p>
        </p:txBody>
      </p:sp>
      <p:grpSp>
        <p:nvGrpSpPr>
          <p:cNvPr id="314" name="Google Shape;314;p10"/>
          <p:cNvGrpSpPr/>
          <p:nvPr/>
        </p:nvGrpSpPr>
        <p:grpSpPr>
          <a:xfrm>
            <a:off x="3751218" y="7312045"/>
            <a:ext cx="1230063" cy="1169577"/>
            <a:chOff x="-2" y="-2"/>
            <a:chExt cx="872942" cy="830017"/>
          </a:xfrm>
        </p:grpSpPr>
        <p:sp>
          <p:nvSpPr>
            <p:cNvPr id="315" name="Google Shape;315;p10"/>
            <p:cNvSpPr/>
            <p:nvPr/>
          </p:nvSpPr>
          <p:spPr>
            <a:xfrm>
              <a:off x="153572" y="-2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16" name="Google Shape;316;p10"/>
            <p:cNvSpPr/>
            <p:nvPr/>
          </p:nvSpPr>
          <p:spPr>
            <a:xfrm>
              <a:off x="307145" y="61546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17" name="Google Shape;317;p10"/>
            <p:cNvSpPr/>
            <p:nvPr/>
          </p:nvSpPr>
          <p:spPr>
            <a:xfrm>
              <a:off x="460718" y="-2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18" name="Google Shape;318;p10"/>
            <p:cNvSpPr/>
            <p:nvPr/>
          </p:nvSpPr>
          <p:spPr>
            <a:xfrm>
              <a:off x="614292" y="61546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19" name="Google Shape;319;p10"/>
            <p:cNvSpPr/>
            <p:nvPr/>
          </p:nvSpPr>
          <p:spPr>
            <a:xfrm>
              <a:off x="153572" y="161341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0" name="Google Shape;320;p10"/>
            <p:cNvSpPr/>
            <p:nvPr/>
          </p:nvSpPr>
          <p:spPr>
            <a:xfrm>
              <a:off x="307145" y="222889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1" name="Google Shape;321;p10"/>
            <p:cNvSpPr/>
            <p:nvPr/>
          </p:nvSpPr>
          <p:spPr>
            <a:xfrm>
              <a:off x="460718" y="161341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2" name="Google Shape;322;p10"/>
            <p:cNvSpPr/>
            <p:nvPr/>
          </p:nvSpPr>
          <p:spPr>
            <a:xfrm>
              <a:off x="614292" y="222889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3" name="Google Shape;323;p10"/>
            <p:cNvSpPr/>
            <p:nvPr/>
          </p:nvSpPr>
          <p:spPr>
            <a:xfrm>
              <a:off x="153572" y="322684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4" name="Google Shape;324;p10"/>
            <p:cNvSpPr/>
            <p:nvPr/>
          </p:nvSpPr>
          <p:spPr>
            <a:xfrm>
              <a:off x="307145" y="384233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5" name="Google Shape;325;p10"/>
            <p:cNvSpPr/>
            <p:nvPr/>
          </p:nvSpPr>
          <p:spPr>
            <a:xfrm>
              <a:off x="460718" y="322684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6" name="Google Shape;326;p10"/>
            <p:cNvSpPr/>
            <p:nvPr/>
          </p:nvSpPr>
          <p:spPr>
            <a:xfrm>
              <a:off x="614292" y="384233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7" name="Google Shape;327;p10"/>
            <p:cNvSpPr/>
            <p:nvPr/>
          </p:nvSpPr>
          <p:spPr>
            <a:xfrm>
              <a:off x="153572" y="484028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8" name="Google Shape;328;p10"/>
            <p:cNvSpPr/>
            <p:nvPr/>
          </p:nvSpPr>
          <p:spPr>
            <a:xfrm>
              <a:off x="307145" y="545577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29" name="Google Shape;329;p10"/>
            <p:cNvSpPr/>
            <p:nvPr/>
          </p:nvSpPr>
          <p:spPr>
            <a:xfrm>
              <a:off x="460718" y="484028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0" name="Google Shape;330;p10"/>
            <p:cNvSpPr/>
            <p:nvPr/>
          </p:nvSpPr>
          <p:spPr>
            <a:xfrm>
              <a:off x="614292" y="545577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1" name="Google Shape;331;p10"/>
            <p:cNvSpPr/>
            <p:nvPr/>
          </p:nvSpPr>
          <p:spPr>
            <a:xfrm>
              <a:off x="153572" y="645371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2" name="Google Shape;332;p10"/>
            <p:cNvSpPr/>
            <p:nvPr/>
          </p:nvSpPr>
          <p:spPr>
            <a:xfrm>
              <a:off x="307145" y="706920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3" name="Google Shape;333;p10"/>
            <p:cNvSpPr/>
            <p:nvPr/>
          </p:nvSpPr>
          <p:spPr>
            <a:xfrm>
              <a:off x="460718" y="645371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4" name="Google Shape;334;p10"/>
            <p:cNvSpPr/>
            <p:nvPr/>
          </p:nvSpPr>
          <p:spPr>
            <a:xfrm>
              <a:off x="614292" y="706920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5" name="Google Shape;335;p10"/>
            <p:cNvSpPr/>
            <p:nvPr/>
          </p:nvSpPr>
          <p:spPr>
            <a:xfrm>
              <a:off x="-2" y="79826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6" name="Google Shape;336;p10"/>
            <p:cNvSpPr/>
            <p:nvPr/>
          </p:nvSpPr>
          <p:spPr>
            <a:xfrm>
              <a:off x="-2" y="241168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7" name="Google Shape;337;p10"/>
            <p:cNvSpPr/>
            <p:nvPr/>
          </p:nvSpPr>
          <p:spPr>
            <a:xfrm>
              <a:off x="-2" y="402512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8" name="Google Shape;338;p10"/>
            <p:cNvSpPr/>
            <p:nvPr/>
          </p:nvSpPr>
          <p:spPr>
            <a:xfrm>
              <a:off x="-2" y="563855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39" name="Google Shape;339;p10"/>
            <p:cNvSpPr/>
            <p:nvPr/>
          </p:nvSpPr>
          <p:spPr>
            <a:xfrm>
              <a:off x="749845" y="153398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0" name="Google Shape;340;p10"/>
            <p:cNvSpPr/>
            <p:nvPr/>
          </p:nvSpPr>
          <p:spPr>
            <a:xfrm>
              <a:off x="749845" y="314741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1" name="Google Shape;341;p10"/>
            <p:cNvSpPr/>
            <p:nvPr/>
          </p:nvSpPr>
          <p:spPr>
            <a:xfrm>
              <a:off x="749845" y="476086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2" name="Google Shape;342;p10"/>
            <p:cNvSpPr/>
            <p:nvPr/>
          </p:nvSpPr>
          <p:spPr>
            <a:xfrm>
              <a:off x="749845" y="637429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343" name="Google Shape;343;p10"/>
          <p:cNvGrpSpPr/>
          <p:nvPr/>
        </p:nvGrpSpPr>
        <p:grpSpPr>
          <a:xfrm>
            <a:off x="9959833" y="7615375"/>
            <a:ext cx="822655" cy="541424"/>
            <a:chOff x="-2" y="-2"/>
            <a:chExt cx="583816" cy="384234"/>
          </a:xfrm>
        </p:grpSpPr>
        <p:sp>
          <p:nvSpPr>
            <p:cNvPr id="344" name="Google Shape;344;p10"/>
            <p:cNvSpPr/>
            <p:nvPr/>
          </p:nvSpPr>
          <p:spPr>
            <a:xfrm>
              <a:off x="307145" y="-2"/>
              <a:ext cx="123096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5" name="Google Shape;345;p10"/>
            <p:cNvSpPr/>
            <p:nvPr/>
          </p:nvSpPr>
          <p:spPr>
            <a:xfrm>
              <a:off x="153572" y="99793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6" name="Google Shape;346;p10"/>
            <p:cNvSpPr/>
            <p:nvPr/>
          </p:nvSpPr>
          <p:spPr>
            <a:xfrm>
              <a:off x="307145" y="161341"/>
              <a:ext cx="123096" cy="123096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7" name="Google Shape;347;p10"/>
            <p:cNvSpPr/>
            <p:nvPr/>
          </p:nvSpPr>
          <p:spPr>
            <a:xfrm>
              <a:off x="460719" y="99793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8" name="Google Shape;348;p10"/>
            <p:cNvSpPr/>
            <p:nvPr/>
          </p:nvSpPr>
          <p:spPr>
            <a:xfrm>
              <a:off x="153572" y="261137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49" name="Google Shape;349;p10"/>
            <p:cNvSpPr/>
            <p:nvPr/>
          </p:nvSpPr>
          <p:spPr>
            <a:xfrm>
              <a:off x="460719" y="261137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50" name="Google Shape;350;p10"/>
            <p:cNvSpPr/>
            <p:nvPr/>
          </p:nvSpPr>
          <p:spPr>
            <a:xfrm>
              <a:off x="-2" y="18277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51" name="Google Shape;351;p10"/>
            <p:cNvSpPr/>
            <p:nvPr/>
          </p:nvSpPr>
          <p:spPr>
            <a:xfrm>
              <a:off x="-2" y="179620"/>
              <a:ext cx="123095" cy="123096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352" name="Google Shape;352;p10"/>
          <p:cNvGrpSpPr/>
          <p:nvPr/>
        </p:nvGrpSpPr>
        <p:grpSpPr>
          <a:xfrm>
            <a:off x="12964708" y="7699939"/>
            <a:ext cx="822655" cy="314077"/>
            <a:chOff x="-2" y="-2"/>
            <a:chExt cx="583816" cy="222892"/>
          </a:xfrm>
        </p:grpSpPr>
        <p:sp>
          <p:nvSpPr>
            <p:cNvPr id="353" name="Google Shape;353;p10"/>
            <p:cNvSpPr/>
            <p:nvPr/>
          </p:nvSpPr>
          <p:spPr>
            <a:xfrm>
              <a:off x="307145" y="-2"/>
              <a:ext cx="123096" cy="123096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54" name="Google Shape;354;p10"/>
            <p:cNvSpPr/>
            <p:nvPr/>
          </p:nvSpPr>
          <p:spPr>
            <a:xfrm>
              <a:off x="153572" y="99794"/>
              <a:ext cx="123095" cy="123096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55" name="Google Shape;355;p10"/>
            <p:cNvSpPr/>
            <p:nvPr/>
          </p:nvSpPr>
          <p:spPr>
            <a:xfrm>
              <a:off x="460719" y="99794"/>
              <a:ext cx="123095" cy="123096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56" name="Google Shape;356;p10"/>
            <p:cNvSpPr/>
            <p:nvPr/>
          </p:nvSpPr>
          <p:spPr>
            <a:xfrm>
              <a:off x="-2" y="18277"/>
              <a:ext cx="123095" cy="123096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357" name="Google Shape;357;p10"/>
          <p:cNvGrpSpPr/>
          <p:nvPr/>
        </p:nvGrpSpPr>
        <p:grpSpPr>
          <a:xfrm>
            <a:off x="6976429" y="7494672"/>
            <a:ext cx="822655" cy="772452"/>
            <a:chOff x="-2" y="-2"/>
            <a:chExt cx="583816" cy="548188"/>
          </a:xfrm>
        </p:grpSpPr>
        <p:sp>
          <p:nvSpPr>
            <p:cNvPr id="358" name="Google Shape;358;p10"/>
            <p:cNvSpPr/>
            <p:nvPr/>
          </p:nvSpPr>
          <p:spPr>
            <a:xfrm>
              <a:off x="307145" y="-2"/>
              <a:ext cx="123096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59" name="Google Shape;359;p10"/>
            <p:cNvSpPr/>
            <p:nvPr/>
          </p:nvSpPr>
          <p:spPr>
            <a:xfrm>
              <a:off x="153572" y="99793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0" name="Google Shape;360;p10"/>
            <p:cNvSpPr/>
            <p:nvPr/>
          </p:nvSpPr>
          <p:spPr>
            <a:xfrm>
              <a:off x="307145" y="161341"/>
              <a:ext cx="123096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1" name="Google Shape;361;p10"/>
            <p:cNvSpPr/>
            <p:nvPr/>
          </p:nvSpPr>
          <p:spPr>
            <a:xfrm>
              <a:off x="460719" y="99793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2" name="Google Shape;362;p10"/>
            <p:cNvSpPr/>
            <p:nvPr/>
          </p:nvSpPr>
          <p:spPr>
            <a:xfrm>
              <a:off x="153572" y="261136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3" name="Google Shape;363;p10"/>
            <p:cNvSpPr/>
            <p:nvPr/>
          </p:nvSpPr>
          <p:spPr>
            <a:xfrm>
              <a:off x="307145" y="322685"/>
              <a:ext cx="123096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4" name="Google Shape;364;p10"/>
            <p:cNvSpPr/>
            <p:nvPr/>
          </p:nvSpPr>
          <p:spPr>
            <a:xfrm>
              <a:off x="460719" y="261136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5" name="Google Shape;365;p10"/>
            <p:cNvSpPr/>
            <p:nvPr/>
          </p:nvSpPr>
          <p:spPr>
            <a:xfrm>
              <a:off x="153572" y="422480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6" name="Google Shape;366;p10"/>
            <p:cNvSpPr/>
            <p:nvPr/>
          </p:nvSpPr>
          <p:spPr>
            <a:xfrm>
              <a:off x="-2" y="18277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7" name="Google Shape;367;p10"/>
            <p:cNvSpPr/>
            <p:nvPr/>
          </p:nvSpPr>
          <p:spPr>
            <a:xfrm>
              <a:off x="-2" y="179620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8" name="Google Shape;368;p10"/>
            <p:cNvSpPr/>
            <p:nvPr/>
          </p:nvSpPr>
          <p:spPr>
            <a:xfrm>
              <a:off x="-2" y="340964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69" name="Google Shape;369;p10"/>
            <p:cNvSpPr/>
            <p:nvPr/>
          </p:nvSpPr>
          <p:spPr>
            <a:xfrm>
              <a:off x="460719" y="425091"/>
              <a:ext cx="123095" cy="123095"/>
            </a:xfrm>
            <a:prstGeom prst="ellipse">
              <a:avLst/>
            </a:prstGeom>
            <a:solidFill>
              <a:srgbClr val="2E3092"/>
            </a:solidFill>
            <a:ln cap="flat" cmpd="sng" w="9525">
              <a:solidFill>
                <a:srgbClr val="FFFFFF"/>
              </a:solidFill>
              <a:prstDash val="solid"/>
              <a:bevel/>
              <a:headEnd len="sm" w="sm" type="none"/>
              <a:tailEnd len="sm" w="sm" type="none"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</p:grpSp>
      <p:grpSp>
        <p:nvGrpSpPr>
          <p:cNvPr id="370" name="Google Shape;370;p10"/>
          <p:cNvGrpSpPr/>
          <p:nvPr/>
        </p:nvGrpSpPr>
        <p:grpSpPr>
          <a:xfrm>
            <a:off x="9158714" y="2668333"/>
            <a:ext cx="5957200" cy="329908"/>
            <a:chOff x="0" y="0"/>
            <a:chExt cx="4227663" cy="234127"/>
          </a:xfrm>
        </p:grpSpPr>
        <p:sp>
          <p:nvSpPr>
            <p:cNvPr id="371" name="Google Shape;371;p10"/>
            <p:cNvSpPr/>
            <p:nvPr/>
          </p:nvSpPr>
          <p:spPr>
            <a:xfrm>
              <a:off x="0" y="0"/>
              <a:ext cx="4227663" cy="234127"/>
            </a:xfrm>
            <a:prstGeom prst="chevron">
              <a:avLst>
                <a:gd fmla="val 33016" name="adj"/>
              </a:avLst>
            </a:prstGeom>
            <a:solidFill>
              <a:srgbClr val="80BEE8"/>
            </a:solidFill>
            <a:ln>
              <a:noFill/>
            </a:ln>
          </p:spPr>
          <p:txBody>
            <a:bodyPr anchorCtr="0" anchor="ctr" bIns="0" lIns="0" spcFirstLastPara="1" rIns="0" wrap="square" tIns="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Helvetica Neue"/>
                <a:buNone/>
              </a:pPr>
              <a:r>
                <a:t/>
              </a:r>
              <a:endParaRPr b="0" i="0" sz="18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372" name="Google Shape;372;p10"/>
            <p:cNvSpPr txBox="1"/>
            <p:nvPr/>
          </p:nvSpPr>
          <p:spPr>
            <a:xfrm>
              <a:off x="77297" y="539"/>
              <a:ext cx="4073100" cy="17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6000" lIns="36000" spcFirstLastPara="1" rIns="36000" wrap="square" tIns="360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1100"/>
                <a:buFont typeface="Helvetica Neue"/>
                <a:buNone/>
              </a:pPr>
              <a:r>
                <a:rPr b="1" i="0" lang="en-US" sz="1100" u="none" cap="none" strike="noStrik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…</a:t>
              </a:r>
              <a:endParaRPr/>
            </a:p>
          </p:txBody>
        </p:sp>
      </p:grpSp>
      <p:sp>
        <p:nvSpPr>
          <p:cNvPr id="373" name="Google Shape;373;p10"/>
          <p:cNvSpPr txBox="1"/>
          <p:nvPr/>
        </p:nvSpPr>
        <p:spPr>
          <a:xfrm>
            <a:off x="6350359" y="3735707"/>
            <a:ext cx="24798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92075" lvl="0" marL="9207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  <a:p>
            <a:pPr indent="-92075" lvl="0" marL="920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</p:txBody>
      </p:sp>
      <p:sp>
        <p:nvSpPr>
          <p:cNvPr id="374" name="Google Shape;374;p10"/>
          <p:cNvSpPr txBox="1"/>
          <p:nvPr/>
        </p:nvSpPr>
        <p:spPr>
          <a:xfrm>
            <a:off x="9316208" y="3735707"/>
            <a:ext cx="24798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92075" lvl="0" marL="9207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  <a:p>
            <a:pPr indent="-92075" lvl="0" marL="920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</p:txBody>
      </p:sp>
      <p:sp>
        <p:nvSpPr>
          <p:cNvPr id="375" name="Google Shape;375;p10"/>
          <p:cNvSpPr txBox="1"/>
          <p:nvPr/>
        </p:nvSpPr>
        <p:spPr>
          <a:xfrm>
            <a:off x="12391268" y="3735707"/>
            <a:ext cx="24798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92075" lvl="0" marL="9207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  <a:p>
            <a:pPr indent="-92075" lvl="0" marL="920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</p:txBody>
      </p:sp>
      <p:sp>
        <p:nvSpPr>
          <p:cNvPr id="376" name="Google Shape;376;p10"/>
          <p:cNvSpPr txBox="1"/>
          <p:nvPr/>
        </p:nvSpPr>
        <p:spPr>
          <a:xfrm>
            <a:off x="3368362" y="5459958"/>
            <a:ext cx="24798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92075" lvl="0" marL="9207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  <a:p>
            <a:pPr indent="-92075" lvl="0" marL="920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</p:txBody>
      </p:sp>
      <p:sp>
        <p:nvSpPr>
          <p:cNvPr id="377" name="Google Shape;377;p10"/>
          <p:cNvSpPr txBox="1"/>
          <p:nvPr/>
        </p:nvSpPr>
        <p:spPr>
          <a:xfrm>
            <a:off x="6334212" y="5459958"/>
            <a:ext cx="24798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92075" lvl="0" marL="9207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  <a:p>
            <a:pPr indent="-92075" lvl="0" marL="920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</p:txBody>
      </p:sp>
      <p:sp>
        <p:nvSpPr>
          <p:cNvPr id="378" name="Google Shape;378;p10"/>
          <p:cNvSpPr txBox="1"/>
          <p:nvPr/>
        </p:nvSpPr>
        <p:spPr>
          <a:xfrm>
            <a:off x="9300067" y="5459958"/>
            <a:ext cx="24798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92075" lvl="0" marL="9207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  <a:p>
            <a:pPr indent="-92075" lvl="0" marL="920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</p:txBody>
      </p:sp>
      <p:sp>
        <p:nvSpPr>
          <p:cNvPr id="379" name="Google Shape;379;p10"/>
          <p:cNvSpPr txBox="1"/>
          <p:nvPr/>
        </p:nvSpPr>
        <p:spPr>
          <a:xfrm>
            <a:off x="12375126" y="5459958"/>
            <a:ext cx="2479800" cy="38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92075" lvl="0" marL="9207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  <a:p>
            <a:pPr indent="-92075" lvl="0" marL="92075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Helvetica Neue"/>
              <a:buChar char="●"/>
            </a:pPr>
            <a:r>
              <a:rPr b="0" i="0" lang="en-US" sz="1200" u="none" cap="none" strike="noStrike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…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384" name="Google Shape;38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385" name="Google Shape;385;p1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386" name="Google Shape;386;p1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2880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387" name="Google Shape;387;p1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388" name="Google Shape;388;p1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266950" y="2662238"/>
            <a:ext cx="15125700" cy="381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389" name="Google Shape;389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3690937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390" name="Google Shape;390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4262437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391" name="Google Shape;391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5976937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392" name="Google Shape;392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8834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393" name="Google Shape;393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4833937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394" name="Google Shape;394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7691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2" id="395" name="Google Shape;395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6548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3" id="396" name="Google Shape;396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94059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4" id="397" name="Google Shape;397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5405437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5" id="398" name="Google Shape;398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82629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6" id="399" name="Google Shape;399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71199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7" id="400" name="Google Shape;400;p1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2676525" y="9977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8" id="401" name="Google Shape;401;p1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686050" y="2271713"/>
            <a:ext cx="38100" cy="71437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9" id="402" name="Google Shape;402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6480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0" id="403" name="Google Shape;403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4580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1" id="404" name="Google Shape;404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12680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2" id="405" name="Google Shape;405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50780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3" id="406" name="Google Shape;406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55530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4" id="407" name="Google Shape;407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93630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5" id="408" name="Google Shape;408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31730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6" id="409" name="Google Shape;409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46005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7" id="410" name="Google Shape;410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84105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8" id="411" name="Google Shape;411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22205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9" id="412" name="Google Shape;412;p1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021050" y="2271713"/>
            <a:ext cx="38100" cy="71437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0" id="413" name="Google Shape;413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65055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1" id="414" name="Google Shape;414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03155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2" id="415" name="Google Shape;415;p1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4125575" y="2700338"/>
            <a:ext cx="19050" cy="67246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3" id="416" name="Google Shape;416;p1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973550" y="2271713"/>
            <a:ext cx="38100" cy="71437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4" id="417" name="Google Shape;417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28194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5" id="418" name="Google Shape;418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3781425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6" id="419" name="Google Shape;419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7244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7" id="420" name="Google Shape;420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5686425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8" id="421" name="Google Shape;421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66294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9" id="422" name="Google Shape;422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591425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0" id="423" name="Google Shape;423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85344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1" id="424" name="Google Shape;424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94869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2" id="425" name="Google Shape;425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04394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3" id="426" name="Google Shape;426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13919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4" id="427" name="Google Shape;427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23444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5" id="428" name="Google Shape;428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3306425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6" id="429" name="Google Shape;429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42494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7" id="430" name="Google Shape;430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5211425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8" id="431" name="Google Shape;431;p1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6154400" y="2876550"/>
            <a:ext cx="7239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9" id="432" name="Google Shape;432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2990850" y="55816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0" id="433" name="Google Shape;433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895850" y="55816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1" id="434" name="Google Shape;434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895850" y="67246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2" id="435" name="Google Shape;435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4895850" y="84391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3" id="436" name="Google Shape;436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848350" y="8439150"/>
            <a:ext cx="4000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4" id="437" name="Google Shape;437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800850" y="84391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5" id="438" name="Google Shape;438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753350" y="8439150"/>
            <a:ext cx="4000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6" id="439" name="Google Shape;439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705850" y="84391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7" id="440" name="Google Shape;440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705850" y="7296150"/>
            <a:ext cx="381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8" id="441" name="Google Shape;441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8705850" y="5010150"/>
            <a:ext cx="381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9" id="442" name="Google Shape;442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1563350" y="5010150"/>
            <a:ext cx="381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0" id="443" name="Google Shape;443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1563350" y="39052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1" id="444" name="Google Shape;444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1563350" y="84391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2" id="445" name="Google Shape;445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3468350" y="84391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3" id="446" name="Google Shape;446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3468350" y="67246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4" id="447" name="Google Shape;447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3468350" y="5010150"/>
            <a:ext cx="381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5" id="448" name="Google Shape;448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4420850" y="5010150"/>
            <a:ext cx="381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6" id="449" name="Google Shape;449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4420850" y="7867650"/>
            <a:ext cx="381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7" id="450" name="Google Shape;450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753350" y="5581650"/>
            <a:ext cx="4000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8" id="451" name="Google Shape;451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753350" y="4438650"/>
            <a:ext cx="4000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9" id="452" name="Google Shape;452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5848350" y="4438650"/>
            <a:ext cx="4000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0" id="453" name="Google Shape;453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943350" y="44386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1" id="454" name="Google Shape;454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943350" y="72961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2" id="455" name="Google Shape;455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943350" y="902970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3" id="456" name="Google Shape;456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753350" y="6724650"/>
            <a:ext cx="4000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4" id="457" name="Google Shape;457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0610850" y="67246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5" id="458" name="Google Shape;458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5373350" y="6724650"/>
            <a:ext cx="40005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6" id="459" name="Google Shape;459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6325850" y="67246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7" id="460" name="Google Shape;460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6325850" y="617220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8" id="461" name="Google Shape;461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6325850" y="560070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9" id="462" name="Google Shape;462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6325850" y="5048250"/>
            <a:ext cx="381000" cy="247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0" id="463" name="Google Shape;463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6325850" y="4438650"/>
            <a:ext cx="381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1" id="464" name="Google Shape;464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6325850" y="7296150"/>
            <a:ext cx="381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2" id="465" name="Google Shape;465;p1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2553950" y="7296150"/>
            <a:ext cx="40005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466" name="Google Shape;466;p11"/>
          <p:cNvSpPr txBox="1"/>
          <p:nvPr/>
        </p:nvSpPr>
        <p:spPr>
          <a:xfrm>
            <a:off x="1333500" y="762000"/>
            <a:ext cx="7429500" cy="5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АНАЛИЗ КОНКУРЕНТОВ</a:t>
            </a:r>
            <a:endParaRPr/>
          </a:p>
        </p:txBody>
      </p:sp>
      <p:sp>
        <p:nvSpPr>
          <p:cNvPr id="467" name="Google Shape;467;p11"/>
          <p:cNvSpPr txBox="1"/>
          <p:nvPr/>
        </p:nvSpPr>
        <p:spPr>
          <a:xfrm>
            <a:off x="895350" y="3905250"/>
            <a:ext cx="1028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Название</a:t>
            </a:r>
            <a:endParaRPr/>
          </a:p>
        </p:txBody>
      </p:sp>
      <p:sp>
        <p:nvSpPr>
          <p:cNvPr id="468" name="Google Shape;468;p11"/>
          <p:cNvSpPr txBox="1"/>
          <p:nvPr/>
        </p:nvSpPr>
        <p:spPr>
          <a:xfrm>
            <a:off x="2943225" y="2333624"/>
            <a:ext cx="2989461" cy="2402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Конкуренты 1</a:t>
            </a:r>
            <a:endParaRPr/>
          </a:p>
        </p:txBody>
      </p:sp>
      <p:sp>
        <p:nvSpPr>
          <p:cNvPr id="469" name="Google Shape;469;p11"/>
          <p:cNvSpPr txBox="1"/>
          <p:nvPr/>
        </p:nvSpPr>
        <p:spPr>
          <a:xfrm>
            <a:off x="16030575" y="2333625"/>
            <a:ext cx="9429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Проект</a:t>
            </a:r>
            <a:endParaRPr/>
          </a:p>
        </p:txBody>
      </p:sp>
      <p:sp>
        <p:nvSpPr>
          <p:cNvPr id="470" name="Google Shape;470;p11"/>
          <p:cNvSpPr txBox="1"/>
          <p:nvPr/>
        </p:nvSpPr>
        <p:spPr>
          <a:xfrm>
            <a:off x="895350" y="4429125"/>
            <a:ext cx="12287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Критерий 1</a:t>
            </a:r>
            <a:endParaRPr/>
          </a:p>
        </p:txBody>
      </p:sp>
      <p:sp>
        <p:nvSpPr>
          <p:cNvPr id="471" name="Google Shape;471;p11"/>
          <p:cNvSpPr txBox="1"/>
          <p:nvPr/>
        </p:nvSpPr>
        <p:spPr>
          <a:xfrm>
            <a:off x="895350" y="5000625"/>
            <a:ext cx="12287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Критерий 2</a:t>
            </a:r>
            <a:endParaRPr/>
          </a:p>
        </p:txBody>
      </p:sp>
      <p:sp>
        <p:nvSpPr>
          <p:cNvPr id="472" name="Google Shape;472;p11"/>
          <p:cNvSpPr txBox="1"/>
          <p:nvPr/>
        </p:nvSpPr>
        <p:spPr>
          <a:xfrm>
            <a:off x="895350" y="5572125"/>
            <a:ext cx="12287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Критерий 3</a:t>
            </a:r>
            <a:endParaRPr/>
          </a:p>
        </p:txBody>
      </p:sp>
      <p:sp>
        <p:nvSpPr>
          <p:cNvPr id="473" name="Google Shape;473;p11"/>
          <p:cNvSpPr txBox="1"/>
          <p:nvPr/>
        </p:nvSpPr>
        <p:spPr>
          <a:xfrm>
            <a:off x="895350" y="6143625"/>
            <a:ext cx="12287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Критерий 4</a:t>
            </a:r>
            <a:endParaRPr/>
          </a:p>
        </p:txBody>
      </p:sp>
      <p:sp>
        <p:nvSpPr>
          <p:cNvPr id="474" name="Google Shape;474;p11"/>
          <p:cNvSpPr txBox="1"/>
          <p:nvPr/>
        </p:nvSpPr>
        <p:spPr>
          <a:xfrm>
            <a:off x="895350" y="6724650"/>
            <a:ext cx="12287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Критерий 5</a:t>
            </a:r>
            <a:endParaRPr/>
          </a:p>
        </p:txBody>
      </p:sp>
      <p:sp>
        <p:nvSpPr>
          <p:cNvPr id="475" name="Google Shape;475;p11"/>
          <p:cNvSpPr txBox="1"/>
          <p:nvPr/>
        </p:nvSpPr>
        <p:spPr>
          <a:xfrm>
            <a:off x="895350" y="7267575"/>
            <a:ext cx="12287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Критерий 6</a:t>
            </a:r>
            <a:endParaRPr/>
          </a:p>
        </p:txBody>
      </p:sp>
      <p:sp>
        <p:nvSpPr>
          <p:cNvPr id="476" name="Google Shape;476;p11"/>
          <p:cNvSpPr txBox="1"/>
          <p:nvPr/>
        </p:nvSpPr>
        <p:spPr>
          <a:xfrm>
            <a:off x="895350" y="7877175"/>
            <a:ext cx="12287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Критерий 7</a:t>
            </a:r>
            <a:endParaRPr/>
          </a:p>
        </p:txBody>
      </p:sp>
      <p:sp>
        <p:nvSpPr>
          <p:cNvPr id="477" name="Google Shape;477;p11"/>
          <p:cNvSpPr txBox="1"/>
          <p:nvPr/>
        </p:nvSpPr>
        <p:spPr>
          <a:xfrm>
            <a:off x="895350" y="8420100"/>
            <a:ext cx="12287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Критерий 8</a:t>
            </a:r>
            <a:endParaRPr/>
          </a:p>
        </p:txBody>
      </p:sp>
      <p:sp>
        <p:nvSpPr>
          <p:cNvPr id="478" name="Google Shape;478;p11"/>
          <p:cNvSpPr txBox="1"/>
          <p:nvPr/>
        </p:nvSpPr>
        <p:spPr>
          <a:xfrm>
            <a:off x="895350" y="9029700"/>
            <a:ext cx="12287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Критерий 9</a:t>
            </a:r>
            <a:endParaRPr/>
          </a:p>
        </p:txBody>
      </p:sp>
      <p:sp>
        <p:nvSpPr>
          <p:cNvPr id="479" name="Google Shape;479;p11"/>
          <p:cNvSpPr txBox="1"/>
          <p:nvPr/>
        </p:nvSpPr>
        <p:spPr>
          <a:xfrm>
            <a:off x="29432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0" name="Google Shape;480;p11"/>
          <p:cNvSpPr txBox="1"/>
          <p:nvPr/>
        </p:nvSpPr>
        <p:spPr>
          <a:xfrm>
            <a:off x="3905250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1" name="Google Shape;481;p11"/>
          <p:cNvSpPr txBox="1"/>
          <p:nvPr/>
        </p:nvSpPr>
        <p:spPr>
          <a:xfrm>
            <a:off x="48482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2" name="Google Shape;482;p11"/>
          <p:cNvSpPr txBox="1"/>
          <p:nvPr/>
        </p:nvSpPr>
        <p:spPr>
          <a:xfrm>
            <a:off x="5810250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3" name="Google Shape;483;p11"/>
          <p:cNvSpPr txBox="1"/>
          <p:nvPr/>
        </p:nvSpPr>
        <p:spPr>
          <a:xfrm>
            <a:off x="67532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4" name="Google Shape;484;p11"/>
          <p:cNvSpPr txBox="1"/>
          <p:nvPr/>
        </p:nvSpPr>
        <p:spPr>
          <a:xfrm>
            <a:off x="7715250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5" name="Google Shape;485;p11"/>
          <p:cNvSpPr txBox="1"/>
          <p:nvPr/>
        </p:nvSpPr>
        <p:spPr>
          <a:xfrm>
            <a:off x="86582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6" name="Google Shape;486;p11"/>
          <p:cNvSpPr txBox="1"/>
          <p:nvPr/>
        </p:nvSpPr>
        <p:spPr>
          <a:xfrm>
            <a:off x="96107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7" name="Google Shape;487;p11"/>
          <p:cNvSpPr txBox="1"/>
          <p:nvPr/>
        </p:nvSpPr>
        <p:spPr>
          <a:xfrm>
            <a:off x="105632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8" name="Google Shape;488;p11"/>
          <p:cNvSpPr txBox="1"/>
          <p:nvPr/>
        </p:nvSpPr>
        <p:spPr>
          <a:xfrm>
            <a:off x="115157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89" name="Google Shape;489;p11"/>
          <p:cNvSpPr txBox="1"/>
          <p:nvPr/>
        </p:nvSpPr>
        <p:spPr>
          <a:xfrm>
            <a:off x="124682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90" name="Google Shape;490;p11"/>
          <p:cNvSpPr txBox="1"/>
          <p:nvPr/>
        </p:nvSpPr>
        <p:spPr>
          <a:xfrm>
            <a:off x="13430250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91" name="Google Shape;491;p11"/>
          <p:cNvSpPr txBox="1"/>
          <p:nvPr/>
        </p:nvSpPr>
        <p:spPr>
          <a:xfrm>
            <a:off x="143732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92" name="Google Shape;492;p11"/>
          <p:cNvSpPr txBox="1"/>
          <p:nvPr/>
        </p:nvSpPr>
        <p:spPr>
          <a:xfrm>
            <a:off x="15335250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93" name="Google Shape;493;p11"/>
          <p:cNvSpPr txBox="1"/>
          <p:nvPr/>
        </p:nvSpPr>
        <p:spPr>
          <a:xfrm>
            <a:off x="16278225" y="3048000"/>
            <a:ext cx="5048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лого</a:t>
            </a:r>
            <a:endParaRPr/>
          </a:p>
        </p:txBody>
      </p:sp>
      <p:sp>
        <p:nvSpPr>
          <p:cNvPr id="494" name="Google Shape;494;p11"/>
          <p:cNvSpPr txBox="1"/>
          <p:nvPr/>
        </p:nvSpPr>
        <p:spPr>
          <a:xfrm>
            <a:off x="6505575" y="2333624"/>
            <a:ext cx="2989461" cy="2402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Конкуренты 2</a:t>
            </a:r>
            <a:endParaRPr/>
          </a:p>
        </p:txBody>
      </p:sp>
      <p:sp>
        <p:nvSpPr>
          <p:cNvPr id="495" name="Google Shape;495;p11"/>
          <p:cNvSpPr txBox="1"/>
          <p:nvPr/>
        </p:nvSpPr>
        <p:spPr>
          <a:xfrm>
            <a:off x="10315575" y="2333624"/>
            <a:ext cx="2989461" cy="2402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Конкуренты 3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500" name="Google Shape;500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501" name="Google Shape;501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502" name="Google Shape;502;p1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503" name="Google Shape;503;p1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504" name="Google Shape;504;p1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676525" y="9977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505" name="Google Shape;505;p12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905250" y="2324100"/>
            <a:ext cx="9734550" cy="6972300"/>
          </a:xfrm>
          <a:prstGeom prst="rect">
            <a:avLst/>
          </a:prstGeom>
          <a:noFill/>
          <a:ln>
            <a:noFill/>
          </a:ln>
        </p:spPr>
      </p:pic>
      <p:sp>
        <p:nvSpPr>
          <p:cNvPr id="506" name="Google Shape;506;p12"/>
          <p:cNvSpPr txBox="1"/>
          <p:nvPr/>
        </p:nvSpPr>
        <p:spPr>
          <a:xfrm>
            <a:off x="1333500" y="762000"/>
            <a:ext cx="5086350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АНАЛИЗ ЛУЧШЕЙ ПРАКТИКИ</a:t>
            </a:r>
            <a:endParaRPr/>
          </a:p>
        </p:txBody>
      </p:sp>
      <p:sp>
        <p:nvSpPr>
          <p:cNvPr id="507" name="Google Shape;507;p12"/>
          <p:cNvSpPr txBox="1"/>
          <p:nvPr/>
        </p:nvSpPr>
        <p:spPr>
          <a:xfrm>
            <a:off x="8763000" y="914400"/>
            <a:ext cx="4895850" cy="33128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Tahoma"/>
              <a:buNone/>
            </a:pPr>
            <a:r>
              <a:rPr b="0" i="0" lang="en-US" sz="13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РЯД ПРИМЕРОВ ИСПОЛЬЗОВАНИЯ АНАЛОГИЧНЫХ БИЗНЕС-РЕШЕНИЙ (ВОЗМОЖНО, ИЗ ДРУГИХ ОТРАСЛЕЙ)</a:t>
            </a:r>
            <a:endParaRPr/>
          </a:p>
        </p:txBody>
      </p:sp>
      <p:sp>
        <p:nvSpPr>
          <p:cNvPr id="508" name="Google Shape;508;p12"/>
          <p:cNvSpPr txBox="1"/>
          <p:nvPr/>
        </p:nvSpPr>
        <p:spPr>
          <a:xfrm>
            <a:off x="5086350" y="3771900"/>
            <a:ext cx="2390775" cy="3451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ПРИМЕР 1</a:t>
            </a:r>
            <a:endParaRPr/>
          </a:p>
        </p:txBody>
      </p:sp>
      <p:sp>
        <p:nvSpPr>
          <p:cNvPr id="509" name="Google Shape;509;p12"/>
          <p:cNvSpPr txBox="1"/>
          <p:nvPr/>
        </p:nvSpPr>
        <p:spPr>
          <a:xfrm>
            <a:off x="10010775" y="3771900"/>
            <a:ext cx="2390775" cy="3451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ПРИМЕР 2</a:t>
            </a:r>
            <a:endParaRPr/>
          </a:p>
        </p:txBody>
      </p:sp>
      <p:sp>
        <p:nvSpPr>
          <p:cNvPr id="510" name="Google Shape;510;p12"/>
          <p:cNvSpPr txBox="1"/>
          <p:nvPr/>
        </p:nvSpPr>
        <p:spPr>
          <a:xfrm>
            <a:off x="10010775" y="7496175"/>
            <a:ext cx="2390775" cy="3451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ПРИМЕР 4</a:t>
            </a:r>
            <a:endParaRPr/>
          </a:p>
        </p:txBody>
      </p:sp>
      <p:sp>
        <p:nvSpPr>
          <p:cNvPr id="511" name="Google Shape;511;p12"/>
          <p:cNvSpPr txBox="1"/>
          <p:nvPr/>
        </p:nvSpPr>
        <p:spPr>
          <a:xfrm>
            <a:off x="4705350" y="7496175"/>
            <a:ext cx="2390775" cy="3451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ПРИМЕР 3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516" name="Google Shape;51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517" name="Google Shape;517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518" name="Google Shape;518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2880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519" name="Google Shape;519;p1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520" name="Google Shape;520;p1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676525" y="9977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521" name="Google Shape;521;p1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333500" y="3514725"/>
            <a:ext cx="523875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522" name="Google Shape;522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333500" y="4505325"/>
            <a:ext cx="52387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523" name="Google Shape;523;p1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810500" y="4505325"/>
            <a:ext cx="52387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524" name="Google Shape;524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333500" y="5419725"/>
            <a:ext cx="52387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525" name="Google Shape;525;p1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810500" y="5419725"/>
            <a:ext cx="52387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526" name="Google Shape;526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333500" y="6334125"/>
            <a:ext cx="52387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2" id="527" name="Google Shape;527;p1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810500" y="6334125"/>
            <a:ext cx="52387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3" id="528" name="Google Shape;528;p13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333500" y="7248525"/>
            <a:ext cx="52387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4" id="529" name="Google Shape;529;p13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810500" y="7248525"/>
            <a:ext cx="5238750" cy="5524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5" id="530" name="Google Shape;530;p13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7810500" y="3495675"/>
            <a:ext cx="5238750" cy="647700"/>
          </a:xfrm>
          <a:prstGeom prst="rect">
            <a:avLst/>
          </a:prstGeom>
          <a:noFill/>
          <a:ln>
            <a:noFill/>
          </a:ln>
        </p:spPr>
      </p:pic>
      <p:sp>
        <p:nvSpPr>
          <p:cNvPr id="531" name="Google Shape;531;p13"/>
          <p:cNvSpPr txBox="1"/>
          <p:nvPr/>
        </p:nvSpPr>
        <p:spPr>
          <a:xfrm>
            <a:off x="1333500" y="762000"/>
            <a:ext cx="6010275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КЛЮЧЕВЫЕ ФАКТОРЫ УСПЕХА</a:t>
            </a:r>
            <a:endParaRPr/>
          </a:p>
        </p:txBody>
      </p:sp>
      <p:sp>
        <p:nvSpPr>
          <p:cNvPr id="532" name="Google Shape;532;p13"/>
          <p:cNvSpPr txBox="1"/>
          <p:nvPr/>
        </p:nvSpPr>
        <p:spPr>
          <a:xfrm>
            <a:off x="2571750" y="3663469"/>
            <a:ext cx="27717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ВНЕШНИЕ ФАКТОРЫ</a:t>
            </a:r>
            <a:endParaRPr/>
          </a:p>
        </p:txBody>
      </p:sp>
      <p:sp>
        <p:nvSpPr>
          <p:cNvPr id="533" name="Google Shape;533;p13"/>
          <p:cNvSpPr txBox="1"/>
          <p:nvPr/>
        </p:nvSpPr>
        <p:spPr>
          <a:xfrm>
            <a:off x="2238375" y="4663594"/>
            <a:ext cx="3438525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ПРОДАЖА ДОЛИ СОУЧРЕДИТЕЛЯМ</a:t>
            </a:r>
            <a:endParaRPr/>
          </a:p>
        </p:txBody>
      </p:sp>
      <p:sp>
        <p:nvSpPr>
          <p:cNvPr id="534" name="Google Shape;534;p13"/>
          <p:cNvSpPr txBox="1"/>
          <p:nvPr/>
        </p:nvSpPr>
        <p:spPr>
          <a:xfrm>
            <a:off x="8324850" y="4668492"/>
            <a:ext cx="4219575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ПРОДАЖА СТРАТЕГИЧЕСКОМУ ИНВЕСТОРУ</a:t>
            </a:r>
            <a:endParaRPr/>
          </a:p>
        </p:txBody>
      </p:sp>
      <p:sp>
        <p:nvSpPr>
          <p:cNvPr id="535" name="Google Shape;535;p13"/>
          <p:cNvSpPr txBox="1"/>
          <p:nvPr/>
        </p:nvSpPr>
        <p:spPr>
          <a:xfrm>
            <a:off x="2324100" y="5577994"/>
            <a:ext cx="3257550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ПРОДАЖА ДОЛИ МЕНЕДЖМЕНТУ</a:t>
            </a:r>
            <a:endParaRPr/>
          </a:p>
        </p:txBody>
      </p:sp>
      <p:sp>
        <p:nvSpPr>
          <p:cNvPr id="536" name="Google Shape;536;p13"/>
          <p:cNvSpPr txBox="1"/>
          <p:nvPr/>
        </p:nvSpPr>
        <p:spPr>
          <a:xfrm>
            <a:off x="9105900" y="5582892"/>
            <a:ext cx="2647950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СЛИЯНИЕ И ПОГЛОЩЕНИЕ</a:t>
            </a:r>
            <a:endParaRPr/>
          </a:p>
        </p:txBody>
      </p:sp>
      <p:sp>
        <p:nvSpPr>
          <p:cNvPr id="537" name="Google Shape;537;p13"/>
          <p:cNvSpPr txBox="1"/>
          <p:nvPr/>
        </p:nvSpPr>
        <p:spPr>
          <a:xfrm>
            <a:off x="2428875" y="6492394"/>
            <a:ext cx="3057525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ПРОДАЖА ДОЛИ РАБОТНИКАМ</a:t>
            </a:r>
            <a:endParaRPr/>
          </a:p>
        </p:txBody>
      </p:sp>
      <p:sp>
        <p:nvSpPr>
          <p:cNvPr id="538" name="Google Shape;538;p13"/>
          <p:cNvSpPr txBox="1"/>
          <p:nvPr/>
        </p:nvSpPr>
        <p:spPr>
          <a:xfrm>
            <a:off x="9105900" y="6497292"/>
            <a:ext cx="2657475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ПУБЛИЧНОЕ РАЗМЕЩЕНИЕ</a:t>
            </a:r>
            <a:endParaRPr/>
          </a:p>
        </p:txBody>
      </p:sp>
      <p:sp>
        <p:nvSpPr>
          <p:cNvPr id="539" name="Google Shape;539;p13"/>
          <p:cNvSpPr txBox="1"/>
          <p:nvPr/>
        </p:nvSpPr>
        <p:spPr>
          <a:xfrm>
            <a:off x="2876550" y="7406793"/>
            <a:ext cx="2152650" cy="2248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РЕФИНАНСИРОВАНИЕ</a:t>
            </a:r>
            <a:endParaRPr/>
          </a:p>
        </p:txBody>
      </p:sp>
      <p:sp>
        <p:nvSpPr>
          <p:cNvPr id="540" name="Google Shape;540;p13"/>
          <p:cNvSpPr txBox="1"/>
          <p:nvPr/>
        </p:nvSpPr>
        <p:spPr>
          <a:xfrm>
            <a:off x="9439275" y="7411691"/>
            <a:ext cx="1981200" cy="2248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РЕКАПИТАЛИЗАЦИЯ</a:t>
            </a:r>
            <a:endParaRPr/>
          </a:p>
        </p:txBody>
      </p:sp>
      <p:sp>
        <p:nvSpPr>
          <p:cNvPr id="541" name="Google Shape;541;p13"/>
          <p:cNvSpPr txBox="1"/>
          <p:nvPr/>
        </p:nvSpPr>
        <p:spPr>
          <a:xfrm>
            <a:off x="8839200" y="3662981"/>
            <a:ext cx="3181350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ВНУТРЕННИЕ ФАКТОРЫ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546" name="Google Shape;54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547" name="Google Shape;54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548" name="Google Shape;548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549" name="Google Shape;549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550" name="Google Shape;550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2676525" y="9977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551" name="Google Shape;551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552825" y="2667000"/>
            <a:ext cx="215265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552" name="Google Shape;552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8067675" y="2667000"/>
            <a:ext cx="215265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553" name="Google Shape;553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2582525" y="2667000"/>
            <a:ext cx="2152650" cy="2133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554" name="Google Shape;554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2771775" y="2667000"/>
            <a:ext cx="38100" cy="6477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555" name="Google Shape;555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286625" y="2667000"/>
            <a:ext cx="38100" cy="6477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556" name="Google Shape;556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1801475" y="2667000"/>
            <a:ext cx="38100" cy="6477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2" id="557" name="Google Shape;557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6429375" y="2667000"/>
            <a:ext cx="38100" cy="6477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3" id="558" name="Google Shape;558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0944225" y="2667000"/>
            <a:ext cx="38100" cy="6477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4" id="559" name="Google Shape;559;p14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5459075" y="2667000"/>
            <a:ext cx="38100" cy="6477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0" name="Google Shape;560;p14"/>
          <p:cNvSpPr txBox="1"/>
          <p:nvPr/>
        </p:nvSpPr>
        <p:spPr>
          <a:xfrm>
            <a:off x="1333500" y="762000"/>
            <a:ext cx="5810250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КЛЮЧЕВЫЕ ЛИДЕРЫ ПРОЕКТА</a:t>
            </a:r>
            <a:endParaRPr/>
          </a:p>
        </p:txBody>
      </p:sp>
      <p:sp>
        <p:nvSpPr>
          <p:cNvPr id="561" name="Google Shape;561;p14"/>
          <p:cNvSpPr txBox="1"/>
          <p:nvPr/>
        </p:nvSpPr>
        <p:spPr>
          <a:xfrm>
            <a:off x="3600450" y="5031297"/>
            <a:ext cx="2066925" cy="301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ИМЯ ФАМИЛИЯ</a:t>
            </a:r>
            <a:endParaRPr/>
          </a:p>
        </p:txBody>
      </p:sp>
      <p:sp>
        <p:nvSpPr>
          <p:cNvPr id="562" name="Google Shape;562;p14"/>
          <p:cNvSpPr txBox="1"/>
          <p:nvPr/>
        </p:nvSpPr>
        <p:spPr>
          <a:xfrm>
            <a:off x="8115300" y="5031297"/>
            <a:ext cx="2066925" cy="301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ИМЯ ФАМИЛИЯ</a:t>
            </a:r>
            <a:endParaRPr/>
          </a:p>
        </p:txBody>
      </p:sp>
      <p:sp>
        <p:nvSpPr>
          <p:cNvPr id="563" name="Google Shape;563;p14"/>
          <p:cNvSpPr txBox="1"/>
          <p:nvPr/>
        </p:nvSpPr>
        <p:spPr>
          <a:xfrm>
            <a:off x="12630150" y="5031297"/>
            <a:ext cx="2066925" cy="301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ИМЯ ФАМИЛИЯ</a:t>
            </a:r>
            <a:endParaRPr/>
          </a:p>
        </p:txBody>
      </p:sp>
      <p:sp>
        <p:nvSpPr>
          <p:cNvPr id="564" name="Google Shape;564;p14"/>
          <p:cNvSpPr txBox="1"/>
          <p:nvPr/>
        </p:nvSpPr>
        <p:spPr>
          <a:xfrm>
            <a:off x="3914775" y="5469440"/>
            <a:ext cx="14287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ДОЛЖНОСТЬ</a:t>
            </a:r>
            <a:endParaRPr/>
          </a:p>
        </p:txBody>
      </p:sp>
      <p:sp>
        <p:nvSpPr>
          <p:cNvPr id="565" name="Google Shape;565;p14"/>
          <p:cNvSpPr txBox="1"/>
          <p:nvPr/>
        </p:nvSpPr>
        <p:spPr>
          <a:xfrm>
            <a:off x="8429625" y="5469440"/>
            <a:ext cx="14287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ДОЛЖНОСТЬ</a:t>
            </a:r>
            <a:endParaRPr/>
          </a:p>
        </p:txBody>
      </p:sp>
      <p:sp>
        <p:nvSpPr>
          <p:cNvPr id="566" name="Google Shape;566;p14"/>
          <p:cNvSpPr txBox="1"/>
          <p:nvPr/>
        </p:nvSpPr>
        <p:spPr>
          <a:xfrm>
            <a:off x="12944475" y="5469440"/>
            <a:ext cx="14287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ДОЛЖНОСТЬ</a:t>
            </a:r>
            <a:endParaRPr/>
          </a:p>
        </p:txBody>
      </p:sp>
      <p:sp>
        <p:nvSpPr>
          <p:cNvPr id="567" name="Google Shape;567;p14"/>
          <p:cNvSpPr txBox="1"/>
          <p:nvPr/>
        </p:nvSpPr>
        <p:spPr>
          <a:xfrm>
            <a:off x="3086334" y="6088200"/>
            <a:ext cx="1457326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ОБРАЗОВАНИЕ</a:t>
            </a:r>
            <a:endParaRPr/>
          </a:p>
        </p:txBody>
      </p:sp>
      <p:sp>
        <p:nvSpPr>
          <p:cNvPr id="568" name="Google Shape;568;p14"/>
          <p:cNvSpPr txBox="1"/>
          <p:nvPr/>
        </p:nvSpPr>
        <p:spPr>
          <a:xfrm>
            <a:off x="7601184" y="6088200"/>
            <a:ext cx="1457326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ОБРАЗОВАНИЕ</a:t>
            </a:r>
            <a:endParaRPr/>
          </a:p>
        </p:txBody>
      </p:sp>
      <p:sp>
        <p:nvSpPr>
          <p:cNvPr id="569" name="Google Shape;569;p14"/>
          <p:cNvSpPr txBox="1"/>
          <p:nvPr/>
        </p:nvSpPr>
        <p:spPr>
          <a:xfrm>
            <a:off x="12116034" y="6088200"/>
            <a:ext cx="1457326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ОБРАЗОВАНИЕ</a:t>
            </a:r>
            <a:endParaRPr/>
          </a:p>
        </p:txBody>
      </p:sp>
      <p:sp>
        <p:nvSpPr>
          <p:cNvPr id="570" name="Google Shape;570;p14"/>
          <p:cNvSpPr txBox="1"/>
          <p:nvPr/>
        </p:nvSpPr>
        <p:spPr>
          <a:xfrm>
            <a:off x="3086335" y="6965116"/>
            <a:ext cx="609601" cy="2248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ОПЫТ</a:t>
            </a:r>
            <a:endParaRPr/>
          </a:p>
        </p:txBody>
      </p:sp>
      <p:sp>
        <p:nvSpPr>
          <p:cNvPr id="571" name="Google Shape;571;p14"/>
          <p:cNvSpPr txBox="1"/>
          <p:nvPr/>
        </p:nvSpPr>
        <p:spPr>
          <a:xfrm>
            <a:off x="7601184" y="6965116"/>
            <a:ext cx="609601" cy="2248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ОПЫТ</a:t>
            </a:r>
            <a:endParaRPr/>
          </a:p>
        </p:txBody>
      </p:sp>
      <p:sp>
        <p:nvSpPr>
          <p:cNvPr id="572" name="Google Shape;572;p14"/>
          <p:cNvSpPr txBox="1"/>
          <p:nvPr/>
        </p:nvSpPr>
        <p:spPr>
          <a:xfrm>
            <a:off x="12116034" y="6965116"/>
            <a:ext cx="609601" cy="2248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ОПЫТ</a:t>
            </a:r>
            <a:endParaRPr/>
          </a:p>
        </p:txBody>
      </p:sp>
      <p:sp>
        <p:nvSpPr>
          <p:cNvPr id="573" name="Google Shape;573;p14"/>
          <p:cNvSpPr txBox="1"/>
          <p:nvPr/>
        </p:nvSpPr>
        <p:spPr>
          <a:xfrm>
            <a:off x="3086331" y="6438579"/>
            <a:ext cx="3198618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</a:t>
            </a:r>
            <a:endParaRPr/>
          </a:p>
        </p:txBody>
      </p:sp>
      <p:sp>
        <p:nvSpPr>
          <p:cNvPr id="574" name="Google Shape;574;p14"/>
          <p:cNvSpPr txBox="1"/>
          <p:nvPr/>
        </p:nvSpPr>
        <p:spPr>
          <a:xfrm>
            <a:off x="7601181" y="6438579"/>
            <a:ext cx="3198618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</a:t>
            </a:r>
            <a:endParaRPr/>
          </a:p>
        </p:txBody>
      </p:sp>
      <p:sp>
        <p:nvSpPr>
          <p:cNvPr id="575" name="Google Shape;575;p14"/>
          <p:cNvSpPr txBox="1"/>
          <p:nvPr/>
        </p:nvSpPr>
        <p:spPr>
          <a:xfrm>
            <a:off x="12116031" y="6438579"/>
            <a:ext cx="3198618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</a:t>
            </a:r>
            <a:endParaRPr/>
          </a:p>
        </p:txBody>
      </p:sp>
      <p:sp>
        <p:nvSpPr>
          <p:cNvPr id="576" name="Google Shape;576;p14"/>
          <p:cNvSpPr txBox="1"/>
          <p:nvPr/>
        </p:nvSpPr>
        <p:spPr>
          <a:xfrm>
            <a:off x="3086331" y="7314623"/>
            <a:ext cx="3198618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</a:t>
            </a:r>
            <a:endParaRPr/>
          </a:p>
        </p:txBody>
      </p:sp>
      <p:sp>
        <p:nvSpPr>
          <p:cNvPr id="577" name="Google Shape;577;p14"/>
          <p:cNvSpPr txBox="1"/>
          <p:nvPr/>
        </p:nvSpPr>
        <p:spPr>
          <a:xfrm>
            <a:off x="7601181" y="7314623"/>
            <a:ext cx="3198618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</a:t>
            </a:r>
            <a:endParaRPr/>
          </a:p>
        </p:txBody>
      </p:sp>
      <p:sp>
        <p:nvSpPr>
          <p:cNvPr id="578" name="Google Shape;578;p14"/>
          <p:cNvSpPr txBox="1"/>
          <p:nvPr/>
        </p:nvSpPr>
        <p:spPr>
          <a:xfrm>
            <a:off x="12116031" y="7314623"/>
            <a:ext cx="3198618" cy="2248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Tahoma"/>
              <a:buNone/>
            </a:pPr>
            <a:r>
              <a:rPr b="0" i="0" lang="en-US" sz="1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2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583" name="Google Shape;583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584" name="Google Shape;584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001250"/>
            <a:ext cx="182880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585" name="Google Shape;585;p1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586" name="Google Shape;586;p1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76525" y="9977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587" name="Google Shape;587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345281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588" name="Google Shape;588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471011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589" name="Google Shape;589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411956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590" name="Google Shape;590;p1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5376862"/>
            <a:ext cx="6724650" cy="19051"/>
          </a:xfrm>
          <a:prstGeom prst="rect">
            <a:avLst/>
          </a:prstGeom>
          <a:noFill/>
          <a:ln>
            <a:noFill/>
          </a:ln>
        </p:spPr>
      </p:pic>
      <p:sp>
        <p:nvSpPr>
          <p:cNvPr id="591" name="Google Shape;591;p15"/>
          <p:cNvSpPr txBox="1"/>
          <p:nvPr/>
        </p:nvSpPr>
        <p:spPr>
          <a:xfrm>
            <a:off x="1333500" y="762000"/>
            <a:ext cx="5810250" cy="5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СТАТУС ПРОЕКТА</a:t>
            </a:r>
            <a:endParaRPr/>
          </a:p>
        </p:txBody>
      </p:sp>
      <p:sp>
        <p:nvSpPr>
          <p:cNvPr id="592" name="Google Shape;592;p15"/>
          <p:cNvSpPr txBox="1"/>
          <p:nvPr/>
        </p:nvSpPr>
        <p:spPr>
          <a:xfrm>
            <a:off x="1323975" y="2495550"/>
            <a:ext cx="326707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ЧТО УЖЕ СДЕЛАНО:</a:t>
            </a:r>
            <a:endParaRPr/>
          </a:p>
        </p:txBody>
      </p:sp>
      <p:sp>
        <p:nvSpPr>
          <p:cNvPr id="593" name="Google Shape;593;p15"/>
          <p:cNvSpPr txBox="1"/>
          <p:nvPr/>
        </p:nvSpPr>
        <p:spPr>
          <a:xfrm>
            <a:off x="10239375" y="5981700"/>
            <a:ext cx="6362700" cy="7228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ЕСЛИ ЕСТЬ ПЕРВЫЕ ЦИФРЫ ПО ТРЕКШНУ (ДОХОДЫ / ПРИБЫЛЬ / КОЛИЧЕСТВО ПРОДАЖ) – ОБЯЗАТЕЛЬНО ВКЛЮЧИТЬ В ЭТОТ СЛАЙД!</a:t>
            </a:r>
            <a:endParaRPr/>
          </a:p>
        </p:txBody>
      </p:sp>
      <p:sp>
        <p:nvSpPr>
          <p:cNvPr id="594" name="Google Shape;594;p15"/>
          <p:cNvSpPr txBox="1"/>
          <p:nvPr/>
        </p:nvSpPr>
        <p:spPr>
          <a:xfrm>
            <a:off x="1333500" y="31623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95" name="Google Shape;595;p15"/>
          <p:cNvSpPr txBox="1"/>
          <p:nvPr/>
        </p:nvSpPr>
        <p:spPr>
          <a:xfrm>
            <a:off x="1333500" y="44196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96" name="Google Shape;596;p15"/>
          <p:cNvSpPr txBox="1"/>
          <p:nvPr/>
        </p:nvSpPr>
        <p:spPr>
          <a:xfrm>
            <a:off x="1333500" y="38290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97" name="Google Shape;597;p15"/>
          <p:cNvSpPr txBox="1"/>
          <p:nvPr/>
        </p:nvSpPr>
        <p:spPr>
          <a:xfrm>
            <a:off x="1333500" y="50863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graphicFrame>
        <p:nvGraphicFramePr>
          <p:cNvPr id="598" name="Google Shape;598;p15"/>
          <p:cNvGraphicFramePr/>
          <p:nvPr/>
        </p:nvGraphicFramePr>
        <p:xfrm>
          <a:off x="10359202" y="2941868"/>
          <a:ext cx="5996046" cy="2526999"/>
        </p:xfrm>
        <a:graphic>
          <a:graphicData uri="http://schemas.openxmlformats.org/drawingml/2006/chart">
            <c:chart r:id="rId8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603" name="Google Shape;603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604" name="Google Shape;604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605" name="Google Shape;605;p1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606" name="Google Shape;606;p1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76525" y="9977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607" name="Google Shape;607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329088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608" name="Google Shape;60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705975" y="329088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609" name="Google Shape;609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521493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610" name="Google Shape;61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705975" y="521493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611" name="Google Shape;611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713898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612" name="Google Shape;612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705975" y="713898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613" name="Google Shape;613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906303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2" id="614" name="Google Shape;614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705975" y="906303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3" id="615" name="Google Shape;615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367188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4" id="616" name="Google Shape;616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705975" y="367188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5" id="617" name="Google Shape;617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559593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6" id="618" name="Google Shape;61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705975" y="559593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7" id="619" name="Google Shape;619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751998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8" id="620" name="Google Shape;62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705975" y="751998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9" id="621" name="Google Shape;621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944403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0" id="622" name="Google Shape;622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705975" y="944403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1" id="623" name="Google Shape;623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591175" y="329088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2" id="624" name="Google Shape;624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973175" y="329088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3" id="625" name="Google Shape;625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591175" y="521493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4" id="626" name="Google Shape;626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973175" y="521493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5" id="627" name="Google Shape;627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591175" y="713898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6" id="628" name="Google Shape;62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973175" y="713898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7" id="629" name="Google Shape;629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591175" y="906303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8" id="630" name="Google Shape;630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973175" y="906303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9" id="631" name="Google Shape;631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591175" y="367188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0" id="632" name="Google Shape;632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973175" y="367188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1" id="633" name="Google Shape;633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591175" y="559593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2" id="634" name="Google Shape;634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973175" y="5595937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3" id="635" name="Google Shape;635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591175" y="751998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4" id="636" name="Google Shape;636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973175" y="751998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5" id="637" name="Google Shape;637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591175" y="9444038"/>
            <a:ext cx="35623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6" id="638" name="Google Shape;638;p1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973175" y="9444038"/>
            <a:ext cx="3562350" cy="19051"/>
          </a:xfrm>
          <a:prstGeom prst="rect">
            <a:avLst/>
          </a:prstGeom>
          <a:noFill/>
          <a:ln>
            <a:noFill/>
          </a:ln>
        </p:spPr>
      </p:pic>
      <p:sp>
        <p:nvSpPr>
          <p:cNvPr id="639" name="Google Shape;639;p16"/>
          <p:cNvSpPr txBox="1"/>
          <p:nvPr/>
        </p:nvSpPr>
        <p:spPr>
          <a:xfrm>
            <a:off x="1333500" y="762000"/>
            <a:ext cx="6610350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НАПРАВЛЕНИЯ РАЗВИТИЯ ПРОЕКТА</a:t>
            </a:r>
            <a:endParaRPr/>
          </a:p>
        </p:txBody>
      </p:sp>
      <p:sp>
        <p:nvSpPr>
          <p:cNvPr id="640" name="Google Shape;640;p16"/>
          <p:cNvSpPr txBox="1"/>
          <p:nvPr/>
        </p:nvSpPr>
        <p:spPr>
          <a:xfrm>
            <a:off x="1323975" y="2333625"/>
            <a:ext cx="26765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НАПРАВЛЕНИЕ 1</a:t>
            </a:r>
            <a:endParaRPr/>
          </a:p>
        </p:txBody>
      </p:sp>
      <p:sp>
        <p:nvSpPr>
          <p:cNvPr id="641" name="Google Shape;641;p16"/>
          <p:cNvSpPr txBox="1"/>
          <p:nvPr/>
        </p:nvSpPr>
        <p:spPr>
          <a:xfrm>
            <a:off x="9705975" y="2333625"/>
            <a:ext cx="26765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НАПРАВЛЕНИЕ 4</a:t>
            </a:r>
            <a:endParaRPr/>
          </a:p>
        </p:txBody>
      </p:sp>
      <p:sp>
        <p:nvSpPr>
          <p:cNvPr id="642" name="Google Shape;642;p16"/>
          <p:cNvSpPr txBox="1"/>
          <p:nvPr/>
        </p:nvSpPr>
        <p:spPr>
          <a:xfrm>
            <a:off x="1323975" y="4257675"/>
            <a:ext cx="26765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НАПРАВЛЕНИЕ 2</a:t>
            </a:r>
            <a:endParaRPr/>
          </a:p>
        </p:txBody>
      </p:sp>
      <p:sp>
        <p:nvSpPr>
          <p:cNvPr id="643" name="Google Shape;643;p16"/>
          <p:cNvSpPr txBox="1"/>
          <p:nvPr/>
        </p:nvSpPr>
        <p:spPr>
          <a:xfrm>
            <a:off x="9705975" y="4257675"/>
            <a:ext cx="26765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НАПРАВЛЕНИЕ 5</a:t>
            </a:r>
            <a:endParaRPr/>
          </a:p>
        </p:txBody>
      </p:sp>
      <p:sp>
        <p:nvSpPr>
          <p:cNvPr id="644" name="Google Shape;644;p16"/>
          <p:cNvSpPr txBox="1"/>
          <p:nvPr/>
        </p:nvSpPr>
        <p:spPr>
          <a:xfrm>
            <a:off x="1323975" y="6181725"/>
            <a:ext cx="26765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НАПРАВЛЕНИЕ 3</a:t>
            </a:r>
            <a:endParaRPr/>
          </a:p>
        </p:txBody>
      </p:sp>
      <p:sp>
        <p:nvSpPr>
          <p:cNvPr id="645" name="Google Shape;645;p16"/>
          <p:cNvSpPr txBox="1"/>
          <p:nvPr/>
        </p:nvSpPr>
        <p:spPr>
          <a:xfrm>
            <a:off x="9705975" y="6181725"/>
            <a:ext cx="26765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НАПРАВЛЕНИЕ 6</a:t>
            </a:r>
            <a:endParaRPr/>
          </a:p>
        </p:txBody>
      </p:sp>
      <p:sp>
        <p:nvSpPr>
          <p:cNvPr id="646" name="Google Shape;646;p16"/>
          <p:cNvSpPr txBox="1"/>
          <p:nvPr/>
        </p:nvSpPr>
        <p:spPr>
          <a:xfrm>
            <a:off x="1323975" y="8105775"/>
            <a:ext cx="26765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НАПРАВЛЕНИЕ 3</a:t>
            </a:r>
            <a:endParaRPr/>
          </a:p>
        </p:txBody>
      </p:sp>
      <p:sp>
        <p:nvSpPr>
          <p:cNvPr id="647" name="Google Shape;647;p16"/>
          <p:cNvSpPr txBox="1"/>
          <p:nvPr/>
        </p:nvSpPr>
        <p:spPr>
          <a:xfrm>
            <a:off x="9705975" y="8105775"/>
            <a:ext cx="26765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НАПРАВЛЕНИЕ 7</a:t>
            </a:r>
            <a:endParaRPr/>
          </a:p>
        </p:txBody>
      </p:sp>
      <p:sp>
        <p:nvSpPr>
          <p:cNvPr id="648" name="Google Shape;648;p16"/>
          <p:cNvSpPr txBox="1"/>
          <p:nvPr/>
        </p:nvSpPr>
        <p:spPr>
          <a:xfrm>
            <a:off x="5591175" y="2333625"/>
            <a:ext cx="8953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ЦЕЛЬ</a:t>
            </a:r>
            <a:endParaRPr/>
          </a:p>
        </p:txBody>
      </p:sp>
      <p:sp>
        <p:nvSpPr>
          <p:cNvPr id="649" name="Google Shape;649;p16"/>
          <p:cNvSpPr txBox="1"/>
          <p:nvPr/>
        </p:nvSpPr>
        <p:spPr>
          <a:xfrm>
            <a:off x="13973175" y="2333625"/>
            <a:ext cx="8953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ЦЕЛЬ</a:t>
            </a:r>
            <a:endParaRPr/>
          </a:p>
        </p:txBody>
      </p:sp>
      <p:sp>
        <p:nvSpPr>
          <p:cNvPr id="650" name="Google Shape;650;p16"/>
          <p:cNvSpPr txBox="1"/>
          <p:nvPr/>
        </p:nvSpPr>
        <p:spPr>
          <a:xfrm>
            <a:off x="5591175" y="4257675"/>
            <a:ext cx="8953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ЦЕЛЬ</a:t>
            </a:r>
            <a:endParaRPr/>
          </a:p>
        </p:txBody>
      </p:sp>
      <p:sp>
        <p:nvSpPr>
          <p:cNvPr id="651" name="Google Shape;651;p16"/>
          <p:cNvSpPr txBox="1"/>
          <p:nvPr/>
        </p:nvSpPr>
        <p:spPr>
          <a:xfrm>
            <a:off x="13973175" y="4257675"/>
            <a:ext cx="8953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ЦЕЛЬ</a:t>
            </a:r>
            <a:endParaRPr/>
          </a:p>
        </p:txBody>
      </p:sp>
      <p:sp>
        <p:nvSpPr>
          <p:cNvPr id="652" name="Google Shape;652;p16"/>
          <p:cNvSpPr txBox="1"/>
          <p:nvPr/>
        </p:nvSpPr>
        <p:spPr>
          <a:xfrm>
            <a:off x="5591175" y="6181725"/>
            <a:ext cx="8953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ЦЕЛЬ</a:t>
            </a:r>
            <a:endParaRPr/>
          </a:p>
        </p:txBody>
      </p:sp>
      <p:sp>
        <p:nvSpPr>
          <p:cNvPr id="653" name="Google Shape;653;p16"/>
          <p:cNvSpPr txBox="1"/>
          <p:nvPr/>
        </p:nvSpPr>
        <p:spPr>
          <a:xfrm>
            <a:off x="13973175" y="6181725"/>
            <a:ext cx="8953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ЦЕЛЬ</a:t>
            </a:r>
            <a:endParaRPr/>
          </a:p>
        </p:txBody>
      </p:sp>
      <p:sp>
        <p:nvSpPr>
          <p:cNvPr id="654" name="Google Shape;654;p16"/>
          <p:cNvSpPr txBox="1"/>
          <p:nvPr/>
        </p:nvSpPr>
        <p:spPr>
          <a:xfrm>
            <a:off x="5591175" y="8105775"/>
            <a:ext cx="8953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ЦЕЛЬ</a:t>
            </a:r>
            <a:endParaRPr/>
          </a:p>
        </p:txBody>
      </p:sp>
      <p:sp>
        <p:nvSpPr>
          <p:cNvPr id="655" name="Google Shape;655;p16"/>
          <p:cNvSpPr txBox="1"/>
          <p:nvPr/>
        </p:nvSpPr>
        <p:spPr>
          <a:xfrm>
            <a:off x="13973175" y="8105775"/>
            <a:ext cx="8953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ЦЕЛЬ</a:t>
            </a:r>
            <a:endParaRPr/>
          </a:p>
        </p:txBody>
      </p:sp>
      <p:sp>
        <p:nvSpPr>
          <p:cNvPr id="656" name="Google Shape;656;p16"/>
          <p:cNvSpPr txBox="1"/>
          <p:nvPr/>
        </p:nvSpPr>
        <p:spPr>
          <a:xfrm>
            <a:off x="1333500" y="30003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57" name="Google Shape;657;p16"/>
          <p:cNvSpPr txBox="1"/>
          <p:nvPr/>
        </p:nvSpPr>
        <p:spPr>
          <a:xfrm>
            <a:off x="9715500" y="30003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58" name="Google Shape;658;p16"/>
          <p:cNvSpPr txBox="1"/>
          <p:nvPr/>
        </p:nvSpPr>
        <p:spPr>
          <a:xfrm>
            <a:off x="1333500" y="49244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59" name="Google Shape;659;p16"/>
          <p:cNvSpPr txBox="1"/>
          <p:nvPr/>
        </p:nvSpPr>
        <p:spPr>
          <a:xfrm>
            <a:off x="9715500" y="49244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0" name="Google Shape;660;p16"/>
          <p:cNvSpPr txBox="1"/>
          <p:nvPr/>
        </p:nvSpPr>
        <p:spPr>
          <a:xfrm>
            <a:off x="1333500" y="68484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1" name="Google Shape;661;p16"/>
          <p:cNvSpPr txBox="1"/>
          <p:nvPr/>
        </p:nvSpPr>
        <p:spPr>
          <a:xfrm>
            <a:off x="9715500" y="68484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2" name="Google Shape;662;p16"/>
          <p:cNvSpPr txBox="1"/>
          <p:nvPr/>
        </p:nvSpPr>
        <p:spPr>
          <a:xfrm>
            <a:off x="1333500" y="87725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3" name="Google Shape;663;p16"/>
          <p:cNvSpPr txBox="1"/>
          <p:nvPr/>
        </p:nvSpPr>
        <p:spPr>
          <a:xfrm>
            <a:off x="9715500" y="87725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4" name="Google Shape;664;p16"/>
          <p:cNvSpPr txBox="1"/>
          <p:nvPr/>
        </p:nvSpPr>
        <p:spPr>
          <a:xfrm>
            <a:off x="1333500" y="33813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5" name="Google Shape;665;p16"/>
          <p:cNvSpPr txBox="1"/>
          <p:nvPr/>
        </p:nvSpPr>
        <p:spPr>
          <a:xfrm>
            <a:off x="9715500" y="33813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6" name="Google Shape;666;p16"/>
          <p:cNvSpPr txBox="1"/>
          <p:nvPr/>
        </p:nvSpPr>
        <p:spPr>
          <a:xfrm>
            <a:off x="1333500" y="53054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7" name="Google Shape;667;p16"/>
          <p:cNvSpPr txBox="1"/>
          <p:nvPr/>
        </p:nvSpPr>
        <p:spPr>
          <a:xfrm>
            <a:off x="9715500" y="53054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8" name="Google Shape;668;p16"/>
          <p:cNvSpPr txBox="1"/>
          <p:nvPr/>
        </p:nvSpPr>
        <p:spPr>
          <a:xfrm>
            <a:off x="1333500" y="72294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9" name="Google Shape;669;p16"/>
          <p:cNvSpPr txBox="1"/>
          <p:nvPr/>
        </p:nvSpPr>
        <p:spPr>
          <a:xfrm>
            <a:off x="9715500" y="72294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0" name="Google Shape;670;p16"/>
          <p:cNvSpPr txBox="1"/>
          <p:nvPr/>
        </p:nvSpPr>
        <p:spPr>
          <a:xfrm>
            <a:off x="1333500" y="91535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1" name="Google Shape;671;p16"/>
          <p:cNvSpPr txBox="1"/>
          <p:nvPr/>
        </p:nvSpPr>
        <p:spPr>
          <a:xfrm>
            <a:off x="9715500" y="91535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2" name="Google Shape;672;p16"/>
          <p:cNvSpPr txBox="1"/>
          <p:nvPr/>
        </p:nvSpPr>
        <p:spPr>
          <a:xfrm>
            <a:off x="5600700" y="30003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3" name="Google Shape;673;p16"/>
          <p:cNvSpPr txBox="1"/>
          <p:nvPr/>
        </p:nvSpPr>
        <p:spPr>
          <a:xfrm>
            <a:off x="13982700" y="30003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4" name="Google Shape;674;p16"/>
          <p:cNvSpPr txBox="1"/>
          <p:nvPr/>
        </p:nvSpPr>
        <p:spPr>
          <a:xfrm>
            <a:off x="5600700" y="49244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5" name="Google Shape;675;p16"/>
          <p:cNvSpPr txBox="1"/>
          <p:nvPr/>
        </p:nvSpPr>
        <p:spPr>
          <a:xfrm>
            <a:off x="13982700" y="49244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6" name="Google Shape;676;p16"/>
          <p:cNvSpPr txBox="1"/>
          <p:nvPr/>
        </p:nvSpPr>
        <p:spPr>
          <a:xfrm>
            <a:off x="5600700" y="68484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7" name="Google Shape;677;p16"/>
          <p:cNvSpPr txBox="1"/>
          <p:nvPr/>
        </p:nvSpPr>
        <p:spPr>
          <a:xfrm>
            <a:off x="13982700" y="68484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8" name="Google Shape;678;p16"/>
          <p:cNvSpPr txBox="1"/>
          <p:nvPr/>
        </p:nvSpPr>
        <p:spPr>
          <a:xfrm>
            <a:off x="5600700" y="87725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9" name="Google Shape;679;p16"/>
          <p:cNvSpPr txBox="1"/>
          <p:nvPr/>
        </p:nvSpPr>
        <p:spPr>
          <a:xfrm>
            <a:off x="13982700" y="87725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80" name="Google Shape;680;p16"/>
          <p:cNvSpPr txBox="1"/>
          <p:nvPr/>
        </p:nvSpPr>
        <p:spPr>
          <a:xfrm>
            <a:off x="5600700" y="33813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81" name="Google Shape;681;p16"/>
          <p:cNvSpPr txBox="1"/>
          <p:nvPr/>
        </p:nvSpPr>
        <p:spPr>
          <a:xfrm>
            <a:off x="13982700" y="33813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82" name="Google Shape;682;p16"/>
          <p:cNvSpPr txBox="1"/>
          <p:nvPr/>
        </p:nvSpPr>
        <p:spPr>
          <a:xfrm>
            <a:off x="5600700" y="53054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83" name="Google Shape;683;p16"/>
          <p:cNvSpPr txBox="1"/>
          <p:nvPr/>
        </p:nvSpPr>
        <p:spPr>
          <a:xfrm>
            <a:off x="13982700" y="53054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84" name="Google Shape;684;p16"/>
          <p:cNvSpPr txBox="1"/>
          <p:nvPr/>
        </p:nvSpPr>
        <p:spPr>
          <a:xfrm>
            <a:off x="5600700" y="72294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85" name="Google Shape;685;p16"/>
          <p:cNvSpPr txBox="1"/>
          <p:nvPr/>
        </p:nvSpPr>
        <p:spPr>
          <a:xfrm>
            <a:off x="13982700" y="72294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86" name="Google Shape;686;p16"/>
          <p:cNvSpPr txBox="1"/>
          <p:nvPr/>
        </p:nvSpPr>
        <p:spPr>
          <a:xfrm>
            <a:off x="5600700" y="91535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87" name="Google Shape;687;p16"/>
          <p:cNvSpPr txBox="1"/>
          <p:nvPr/>
        </p:nvSpPr>
        <p:spPr>
          <a:xfrm>
            <a:off x="13982700" y="91535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692" name="Google Shape;69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693" name="Google Shape;69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694" name="Google Shape;694;p1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695" name="Google Shape;695;p1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76525" y="9977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696" name="Google Shape;696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5100637"/>
            <a:ext cx="33528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697" name="Google Shape;697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838825" y="5100637"/>
            <a:ext cx="33337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698" name="Google Shape;698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334625" y="5100637"/>
            <a:ext cx="33528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699" name="Google Shape;699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6986588"/>
            <a:ext cx="33528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700" name="Google Shape;700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838825" y="6986588"/>
            <a:ext cx="33337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701" name="Google Shape;701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334625" y="6986588"/>
            <a:ext cx="33528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702" name="Google Shape;702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5481637"/>
            <a:ext cx="33528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2" id="703" name="Google Shape;703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838825" y="5481637"/>
            <a:ext cx="33337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3" id="704" name="Google Shape;704;p1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0334625" y="5481637"/>
            <a:ext cx="3352800" cy="19051"/>
          </a:xfrm>
          <a:prstGeom prst="rect">
            <a:avLst/>
          </a:prstGeom>
          <a:noFill/>
          <a:ln>
            <a:noFill/>
          </a:ln>
        </p:spPr>
      </p:pic>
      <p:sp>
        <p:nvSpPr>
          <p:cNvPr id="705" name="Google Shape;705;p17"/>
          <p:cNvSpPr txBox="1"/>
          <p:nvPr/>
        </p:nvSpPr>
        <p:spPr>
          <a:xfrm>
            <a:off x="1333500" y="762000"/>
            <a:ext cx="2962275" cy="5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ROADMAP</a:t>
            </a:r>
            <a:endParaRPr/>
          </a:p>
        </p:txBody>
      </p:sp>
      <p:sp>
        <p:nvSpPr>
          <p:cNvPr id="706" name="Google Shape;706;p17"/>
          <p:cNvSpPr txBox="1"/>
          <p:nvPr/>
        </p:nvSpPr>
        <p:spPr>
          <a:xfrm>
            <a:off x="1323975" y="3476625"/>
            <a:ext cx="117157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ЭТАП 1</a:t>
            </a:r>
            <a:endParaRPr/>
          </a:p>
        </p:txBody>
      </p:sp>
      <p:sp>
        <p:nvSpPr>
          <p:cNvPr id="707" name="Google Shape;707;p17"/>
          <p:cNvSpPr txBox="1"/>
          <p:nvPr/>
        </p:nvSpPr>
        <p:spPr>
          <a:xfrm>
            <a:off x="5829300" y="3476625"/>
            <a:ext cx="117157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ЭТАП 2</a:t>
            </a:r>
            <a:endParaRPr/>
          </a:p>
        </p:txBody>
      </p:sp>
      <p:sp>
        <p:nvSpPr>
          <p:cNvPr id="708" name="Google Shape;708;p17"/>
          <p:cNvSpPr txBox="1"/>
          <p:nvPr/>
        </p:nvSpPr>
        <p:spPr>
          <a:xfrm>
            <a:off x="10334625" y="3476625"/>
            <a:ext cx="117157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ЭТАП 3</a:t>
            </a:r>
            <a:endParaRPr/>
          </a:p>
        </p:txBody>
      </p:sp>
      <p:sp>
        <p:nvSpPr>
          <p:cNvPr id="709" name="Google Shape;709;p17"/>
          <p:cNvSpPr txBox="1"/>
          <p:nvPr/>
        </p:nvSpPr>
        <p:spPr>
          <a:xfrm>
            <a:off x="1323975" y="1819275"/>
            <a:ext cx="5962650" cy="49067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Tahoma"/>
              <a:buNone/>
            </a:pPr>
            <a:r>
              <a:rPr b="0" i="0" lang="en-US" sz="36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ЭТАПЫ РАЗВИТИЯ ПРОЕКТА</a:t>
            </a:r>
            <a:endParaRPr/>
          </a:p>
        </p:txBody>
      </p:sp>
      <p:sp>
        <p:nvSpPr>
          <p:cNvPr id="710" name="Google Shape;710;p17"/>
          <p:cNvSpPr txBox="1"/>
          <p:nvPr/>
        </p:nvSpPr>
        <p:spPr>
          <a:xfrm>
            <a:off x="1333500" y="4143375"/>
            <a:ext cx="13525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ПЕРИОД</a:t>
            </a:r>
            <a:endParaRPr/>
          </a:p>
        </p:txBody>
      </p:sp>
      <p:sp>
        <p:nvSpPr>
          <p:cNvPr id="711" name="Google Shape;711;p17"/>
          <p:cNvSpPr txBox="1"/>
          <p:nvPr/>
        </p:nvSpPr>
        <p:spPr>
          <a:xfrm>
            <a:off x="5838825" y="4143375"/>
            <a:ext cx="13525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ПЕРИОД</a:t>
            </a:r>
            <a:endParaRPr/>
          </a:p>
        </p:txBody>
      </p:sp>
      <p:sp>
        <p:nvSpPr>
          <p:cNvPr id="712" name="Google Shape;712;p17"/>
          <p:cNvSpPr txBox="1"/>
          <p:nvPr/>
        </p:nvSpPr>
        <p:spPr>
          <a:xfrm>
            <a:off x="10344150" y="4143375"/>
            <a:ext cx="13525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ПЕРИОД</a:t>
            </a:r>
            <a:endParaRPr/>
          </a:p>
        </p:txBody>
      </p:sp>
      <p:sp>
        <p:nvSpPr>
          <p:cNvPr id="713" name="Google Shape;713;p17"/>
          <p:cNvSpPr txBox="1"/>
          <p:nvPr/>
        </p:nvSpPr>
        <p:spPr>
          <a:xfrm>
            <a:off x="1333500" y="6029325"/>
            <a:ext cx="114300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ФОКУС</a:t>
            </a:r>
            <a:endParaRPr/>
          </a:p>
        </p:txBody>
      </p:sp>
      <p:sp>
        <p:nvSpPr>
          <p:cNvPr id="714" name="Google Shape;714;p17"/>
          <p:cNvSpPr txBox="1"/>
          <p:nvPr/>
        </p:nvSpPr>
        <p:spPr>
          <a:xfrm>
            <a:off x="5838825" y="6029325"/>
            <a:ext cx="114300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ФОКУС</a:t>
            </a:r>
            <a:endParaRPr/>
          </a:p>
        </p:txBody>
      </p:sp>
      <p:sp>
        <p:nvSpPr>
          <p:cNvPr id="715" name="Google Shape;715;p17"/>
          <p:cNvSpPr txBox="1"/>
          <p:nvPr/>
        </p:nvSpPr>
        <p:spPr>
          <a:xfrm>
            <a:off x="10344150" y="6029325"/>
            <a:ext cx="114300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ФОКУС</a:t>
            </a:r>
            <a:endParaRPr/>
          </a:p>
        </p:txBody>
      </p:sp>
      <p:sp>
        <p:nvSpPr>
          <p:cNvPr id="716" name="Google Shape;716;p17"/>
          <p:cNvSpPr txBox="1"/>
          <p:nvPr/>
        </p:nvSpPr>
        <p:spPr>
          <a:xfrm>
            <a:off x="1333500" y="48101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17" name="Google Shape;717;p17"/>
          <p:cNvSpPr txBox="1"/>
          <p:nvPr/>
        </p:nvSpPr>
        <p:spPr>
          <a:xfrm>
            <a:off x="5838825" y="48101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18" name="Google Shape;718;p17"/>
          <p:cNvSpPr txBox="1"/>
          <p:nvPr/>
        </p:nvSpPr>
        <p:spPr>
          <a:xfrm>
            <a:off x="10344150" y="48101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19" name="Google Shape;719;p17"/>
          <p:cNvSpPr txBox="1"/>
          <p:nvPr/>
        </p:nvSpPr>
        <p:spPr>
          <a:xfrm>
            <a:off x="1333500" y="66960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20" name="Google Shape;720;p17"/>
          <p:cNvSpPr txBox="1"/>
          <p:nvPr/>
        </p:nvSpPr>
        <p:spPr>
          <a:xfrm>
            <a:off x="5838825" y="66960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21" name="Google Shape;721;p17"/>
          <p:cNvSpPr txBox="1"/>
          <p:nvPr/>
        </p:nvSpPr>
        <p:spPr>
          <a:xfrm>
            <a:off x="10344150" y="66960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22" name="Google Shape;722;p17"/>
          <p:cNvSpPr txBox="1"/>
          <p:nvPr/>
        </p:nvSpPr>
        <p:spPr>
          <a:xfrm>
            <a:off x="1333500" y="51911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23" name="Google Shape;723;p17"/>
          <p:cNvSpPr txBox="1"/>
          <p:nvPr/>
        </p:nvSpPr>
        <p:spPr>
          <a:xfrm>
            <a:off x="5838825" y="51911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24" name="Google Shape;724;p17"/>
          <p:cNvSpPr txBox="1"/>
          <p:nvPr/>
        </p:nvSpPr>
        <p:spPr>
          <a:xfrm>
            <a:off x="10344150" y="519112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8" name="Shape 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729" name="Google Shape;729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730" name="Google Shape;730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731" name="Google Shape;731;p1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732" name="Google Shape;732;p1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76525" y="9977438"/>
            <a:ext cx="14325599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733" name="Google Shape;733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4100512"/>
            <a:ext cx="1544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734" name="Google Shape;734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6110287"/>
            <a:ext cx="1544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735" name="Google Shape;735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4481512"/>
            <a:ext cx="1544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736" name="Google Shape;736;p1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6491287"/>
            <a:ext cx="1544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737" name="Google Shape;737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323975" y="7981950"/>
            <a:ext cx="38100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738" name="Google Shape;738;p18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5848350" y="7981950"/>
            <a:ext cx="37909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739" name="Google Shape;739;p18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0353675" y="7981950"/>
            <a:ext cx="3790950" cy="609600"/>
          </a:xfrm>
          <a:prstGeom prst="rect">
            <a:avLst/>
          </a:prstGeom>
          <a:noFill/>
          <a:ln>
            <a:noFill/>
          </a:ln>
        </p:spPr>
      </p:pic>
      <p:sp>
        <p:nvSpPr>
          <p:cNvPr id="740" name="Google Shape;740;p18"/>
          <p:cNvSpPr txBox="1"/>
          <p:nvPr/>
        </p:nvSpPr>
        <p:spPr>
          <a:xfrm>
            <a:off x="1333500" y="762000"/>
            <a:ext cx="9772650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КОНКУРЕНТНЫЕ ПРЕИМУЩЕСТВА И КЛЮЧЕВЫЕ ФАКТОРЫ УСПЕХА</a:t>
            </a:r>
            <a:endParaRPr/>
          </a:p>
        </p:txBody>
      </p:sp>
      <p:sp>
        <p:nvSpPr>
          <p:cNvPr id="741" name="Google Shape;741;p18"/>
          <p:cNvSpPr txBox="1"/>
          <p:nvPr/>
        </p:nvSpPr>
        <p:spPr>
          <a:xfrm>
            <a:off x="1333500" y="3114675"/>
            <a:ext cx="868680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ЧТО ОБЫЧНО ПРЕДЛАГАЮТ КОНКУРЕНТЫ НА РЫНКЕ?</a:t>
            </a:r>
            <a:endParaRPr/>
          </a:p>
        </p:txBody>
      </p:sp>
      <p:sp>
        <p:nvSpPr>
          <p:cNvPr id="742" name="Google Shape;742;p18"/>
          <p:cNvSpPr txBox="1"/>
          <p:nvPr/>
        </p:nvSpPr>
        <p:spPr>
          <a:xfrm>
            <a:off x="1333500" y="5124450"/>
            <a:ext cx="43910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ЧТО ПРЕДЛАГАЕТ ПРОЕКТ?</a:t>
            </a:r>
            <a:endParaRPr/>
          </a:p>
        </p:txBody>
      </p:sp>
      <p:sp>
        <p:nvSpPr>
          <p:cNvPr id="743" name="Google Shape;743;p18"/>
          <p:cNvSpPr txBox="1"/>
          <p:nvPr/>
        </p:nvSpPr>
        <p:spPr>
          <a:xfrm>
            <a:off x="1333500" y="7239000"/>
            <a:ext cx="48958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КЛЮЧЕВЫЕ ФАКТОРЫ УСПЕХА</a:t>
            </a:r>
            <a:endParaRPr/>
          </a:p>
        </p:txBody>
      </p:sp>
      <p:sp>
        <p:nvSpPr>
          <p:cNvPr id="744" name="Google Shape;744;p18"/>
          <p:cNvSpPr txBox="1"/>
          <p:nvPr/>
        </p:nvSpPr>
        <p:spPr>
          <a:xfrm>
            <a:off x="1333500" y="3810000"/>
            <a:ext cx="16221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45" name="Google Shape;745;p18"/>
          <p:cNvSpPr txBox="1"/>
          <p:nvPr/>
        </p:nvSpPr>
        <p:spPr>
          <a:xfrm>
            <a:off x="1333500" y="5819775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46" name="Google Shape;746;p18"/>
          <p:cNvSpPr txBox="1"/>
          <p:nvPr/>
        </p:nvSpPr>
        <p:spPr>
          <a:xfrm>
            <a:off x="1333500" y="4191000"/>
            <a:ext cx="16221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47" name="Google Shape;747;p18"/>
          <p:cNvSpPr txBox="1"/>
          <p:nvPr/>
        </p:nvSpPr>
        <p:spPr>
          <a:xfrm>
            <a:off x="1333500" y="6200775"/>
            <a:ext cx="16221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48" name="Google Shape;748;p18"/>
          <p:cNvSpPr txBox="1"/>
          <p:nvPr/>
        </p:nvSpPr>
        <p:spPr>
          <a:xfrm>
            <a:off x="3009900" y="8191500"/>
            <a:ext cx="447675" cy="1996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…</a:t>
            </a:r>
            <a:endParaRPr/>
          </a:p>
        </p:txBody>
      </p:sp>
      <p:sp>
        <p:nvSpPr>
          <p:cNvPr id="749" name="Google Shape;749;p18"/>
          <p:cNvSpPr txBox="1"/>
          <p:nvPr/>
        </p:nvSpPr>
        <p:spPr>
          <a:xfrm>
            <a:off x="7515225" y="8191500"/>
            <a:ext cx="447675" cy="1996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…</a:t>
            </a:r>
            <a:endParaRPr/>
          </a:p>
        </p:txBody>
      </p:sp>
      <p:sp>
        <p:nvSpPr>
          <p:cNvPr id="750" name="Google Shape;750;p18"/>
          <p:cNvSpPr txBox="1"/>
          <p:nvPr/>
        </p:nvSpPr>
        <p:spPr>
          <a:xfrm>
            <a:off x="12030075" y="8191500"/>
            <a:ext cx="447675" cy="1996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3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…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4" name="Shape 7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755" name="Google Shape;755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756" name="Google Shape;756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757" name="Google Shape;757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758" name="Google Shape;758;p1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676525" y="9977438"/>
            <a:ext cx="14325599" cy="19051"/>
          </a:xfrm>
          <a:prstGeom prst="rect">
            <a:avLst/>
          </a:prstGeom>
          <a:noFill/>
          <a:ln>
            <a:noFill/>
          </a:ln>
        </p:spPr>
      </p:pic>
      <p:sp>
        <p:nvSpPr>
          <p:cNvPr id="759" name="Google Shape;759;p19"/>
          <p:cNvSpPr txBox="1"/>
          <p:nvPr/>
        </p:nvSpPr>
        <p:spPr>
          <a:xfrm>
            <a:off x="1333500" y="762000"/>
            <a:ext cx="9772650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ПРОГНОЗ ПРОДАЖ, ЛЕЖАЩИЙ </a:t>
            </a:r>
            <a:b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В ОСНОВЕ ФИНАНСОВОЙ МОДЕЛИ</a:t>
            </a:r>
            <a:endParaRPr/>
          </a:p>
        </p:txBody>
      </p:sp>
      <p:graphicFrame>
        <p:nvGraphicFramePr>
          <p:cNvPr id="760" name="Google Shape;760;p19"/>
          <p:cNvGraphicFramePr/>
          <p:nvPr/>
        </p:nvGraphicFramePr>
        <p:xfrm>
          <a:off x="3660393" y="2671760"/>
          <a:ext cx="11439183" cy="6355008"/>
        </p:xfrm>
        <a:graphic>
          <a:graphicData uri="http://schemas.openxmlformats.org/drawingml/2006/chart">
            <c:chart r:id="rId7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29" name="Google Shape;29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30" name="Google Shape;30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31" name="Google Shape;31;p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32" name="Google Shape;32;p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33" name="Google Shape;33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2752725"/>
            <a:ext cx="344805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34" name="Google Shape;34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3975" y="5886450"/>
            <a:ext cx="344805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35" name="Google Shape;35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81625" y="2752725"/>
            <a:ext cx="3429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36" name="Google Shape;36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381625" y="5886450"/>
            <a:ext cx="3429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37" name="Google Shape;37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420225" y="2752725"/>
            <a:ext cx="344805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38" name="Google Shape;38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420225" y="5886450"/>
            <a:ext cx="344805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39" name="Google Shape;39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477875" y="2752725"/>
            <a:ext cx="3429000" cy="628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2" id="40" name="Google Shape;40;p2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477875" y="5886450"/>
            <a:ext cx="3429000" cy="62865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2"/>
          <p:cNvSpPr txBox="1"/>
          <p:nvPr/>
        </p:nvSpPr>
        <p:spPr>
          <a:xfrm>
            <a:off x="1333500" y="666750"/>
            <a:ext cx="6267450" cy="13146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8333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Tahoma"/>
              <a:buNone/>
            </a:pPr>
            <a:r>
              <a:rPr b="1" i="0" lang="en-US" sz="4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EXECUTIVE SUMMARY</a:t>
            </a:r>
            <a:endParaRPr/>
          </a:p>
        </p:txBody>
      </p:sp>
      <p:sp>
        <p:nvSpPr>
          <p:cNvPr id="42" name="Google Shape;42;p2"/>
          <p:cNvSpPr txBox="1"/>
          <p:nvPr/>
        </p:nvSpPr>
        <p:spPr>
          <a:xfrm>
            <a:off x="1752600" y="2905125"/>
            <a:ext cx="2590800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ПРОДУКТ / СЕРВИС</a:t>
            </a:r>
            <a:endParaRPr/>
          </a:p>
        </p:txBody>
      </p:sp>
      <p:sp>
        <p:nvSpPr>
          <p:cNvPr id="43" name="Google Shape;43;p2"/>
          <p:cNvSpPr txBox="1"/>
          <p:nvPr/>
        </p:nvSpPr>
        <p:spPr>
          <a:xfrm>
            <a:off x="1866900" y="6038850"/>
            <a:ext cx="2362200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СТАТУС ПРОЕКТА</a:t>
            </a:r>
            <a:endParaRPr/>
          </a:p>
        </p:txBody>
      </p:sp>
      <p:sp>
        <p:nvSpPr>
          <p:cNvPr id="44" name="Google Shape;44;p2"/>
          <p:cNvSpPr txBox="1"/>
          <p:nvPr/>
        </p:nvSpPr>
        <p:spPr>
          <a:xfrm>
            <a:off x="6610350" y="2905125"/>
            <a:ext cx="9810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РЫНОК</a:t>
            </a:r>
            <a:endParaRPr/>
          </a:p>
        </p:txBody>
      </p:sp>
      <p:sp>
        <p:nvSpPr>
          <p:cNvPr id="45" name="Google Shape;45;p2"/>
          <p:cNvSpPr txBox="1"/>
          <p:nvPr/>
        </p:nvSpPr>
        <p:spPr>
          <a:xfrm>
            <a:off x="6172200" y="6038850"/>
            <a:ext cx="18573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ИНВЕСТИЦИИ</a:t>
            </a:r>
            <a:endParaRPr/>
          </a:p>
        </p:txBody>
      </p:sp>
      <p:sp>
        <p:nvSpPr>
          <p:cNvPr id="46" name="Google Shape;46;p2"/>
          <p:cNvSpPr txBox="1"/>
          <p:nvPr/>
        </p:nvSpPr>
        <p:spPr>
          <a:xfrm>
            <a:off x="10229850" y="2905125"/>
            <a:ext cx="183832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КОНКУРЕНТЫ</a:t>
            </a:r>
            <a:endParaRPr/>
          </a:p>
        </p:txBody>
      </p:sp>
      <p:sp>
        <p:nvSpPr>
          <p:cNvPr id="47" name="Google Shape;47;p2"/>
          <p:cNvSpPr txBox="1"/>
          <p:nvPr/>
        </p:nvSpPr>
        <p:spPr>
          <a:xfrm>
            <a:off x="10467975" y="6038850"/>
            <a:ext cx="13620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КОМАНДА</a:t>
            </a:r>
            <a:endParaRPr/>
          </a:p>
        </p:txBody>
      </p:sp>
      <p:sp>
        <p:nvSpPr>
          <p:cNvPr id="48" name="Google Shape;48;p2"/>
          <p:cNvSpPr txBox="1"/>
          <p:nvPr/>
        </p:nvSpPr>
        <p:spPr>
          <a:xfrm>
            <a:off x="14906625" y="2905125"/>
            <a:ext cx="58102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КФУ</a:t>
            </a:r>
            <a:endParaRPr/>
          </a:p>
        </p:txBody>
      </p:sp>
      <p:sp>
        <p:nvSpPr>
          <p:cNvPr id="49" name="Google Shape;49;p2"/>
          <p:cNvSpPr txBox="1"/>
          <p:nvPr/>
        </p:nvSpPr>
        <p:spPr>
          <a:xfrm>
            <a:off x="14535150" y="6038850"/>
            <a:ext cx="13239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ROADMAP</a:t>
            </a:r>
            <a:endParaRPr/>
          </a:p>
        </p:txBody>
      </p:sp>
      <p:sp>
        <p:nvSpPr>
          <p:cNvPr id="50" name="Google Shape;50;p2"/>
          <p:cNvSpPr txBox="1"/>
          <p:nvPr/>
        </p:nvSpPr>
        <p:spPr>
          <a:xfrm>
            <a:off x="1343025" y="3657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1" name="Google Shape;51;p2"/>
          <p:cNvSpPr txBox="1"/>
          <p:nvPr/>
        </p:nvSpPr>
        <p:spPr>
          <a:xfrm>
            <a:off x="1343025" y="679132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2" name="Google Shape;52;p2"/>
          <p:cNvSpPr txBox="1"/>
          <p:nvPr/>
        </p:nvSpPr>
        <p:spPr>
          <a:xfrm>
            <a:off x="5381625" y="3657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3" name="Google Shape;53;p2"/>
          <p:cNvSpPr txBox="1"/>
          <p:nvPr/>
        </p:nvSpPr>
        <p:spPr>
          <a:xfrm>
            <a:off x="5381625" y="679132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4" name="Google Shape;54;p2"/>
          <p:cNvSpPr txBox="1"/>
          <p:nvPr/>
        </p:nvSpPr>
        <p:spPr>
          <a:xfrm>
            <a:off x="9429750" y="3657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5" name="Google Shape;55;p2"/>
          <p:cNvSpPr txBox="1"/>
          <p:nvPr/>
        </p:nvSpPr>
        <p:spPr>
          <a:xfrm>
            <a:off x="9429750" y="679132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6" name="Google Shape;56;p2"/>
          <p:cNvSpPr txBox="1"/>
          <p:nvPr/>
        </p:nvSpPr>
        <p:spPr>
          <a:xfrm>
            <a:off x="13477875" y="3657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7" name="Google Shape;57;p2"/>
          <p:cNvSpPr txBox="1"/>
          <p:nvPr/>
        </p:nvSpPr>
        <p:spPr>
          <a:xfrm>
            <a:off x="13477875" y="679132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8" name="Google Shape;58;p2"/>
          <p:cNvSpPr txBox="1"/>
          <p:nvPr/>
        </p:nvSpPr>
        <p:spPr>
          <a:xfrm>
            <a:off x="1343025" y="4095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59" name="Google Shape;59;p2"/>
          <p:cNvSpPr txBox="1"/>
          <p:nvPr/>
        </p:nvSpPr>
        <p:spPr>
          <a:xfrm>
            <a:off x="1343025" y="722947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0" name="Google Shape;60;p2"/>
          <p:cNvSpPr txBox="1"/>
          <p:nvPr/>
        </p:nvSpPr>
        <p:spPr>
          <a:xfrm>
            <a:off x="1343025" y="49720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1" name="Google Shape;61;p2"/>
          <p:cNvSpPr txBox="1"/>
          <p:nvPr/>
        </p:nvSpPr>
        <p:spPr>
          <a:xfrm>
            <a:off x="1343025" y="810577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2" name="Google Shape;62;p2"/>
          <p:cNvSpPr txBox="1"/>
          <p:nvPr/>
        </p:nvSpPr>
        <p:spPr>
          <a:xfrm>
            <a:off x="5381625" y="4095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3" name="Google Shape;63;p2"/>
          <p:cNvSpPr txBox="1"/>
          <p:nvPr/>
        </p:nvSpPr>
        <p:spPr>
          <a:xfrm>
            <a:off x="5381625" y="722947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4" name="Google Shape;64;p2"/>
          <p:cNvSpPr txBox="1"/>
          <p:nvPr/>
        </p:nvSpPr>
        <p:spPr>
          <a:xfrm>
            <a:off x="5381625" y="49720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5" name="Google Shape;65;p2"/>
          <p:cNvSpPr txBox="1"/>
          <p:nvPr/>
        </p:nvSpPr>
        <p:spPr>
          <a:xfrm>
            <a:off x="5381625" y="810577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6" name="Google Shape;66;p2"/>
          <p:cNvSpPr txBox="1"/>
          <p:nvPr/>
        </p:nvSpPr>
        <p:spPr>
          <a:xfrm>
            <a:off x="9429750" y="4095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7" name="Google Shape;67;p2"/>
          <p:cNvSpPr txBox="1"/>
          <p:nvPr/>
        </p:nvSpPr>
        <p:spPr>
          <a:xfrm>
            <a:off x="9429750" y="722947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8" name="Google Shape;68;p2"/>
          <p:cNvSpPr txBox="1"/>
          <p:nvPr/>
        </p:nvSpPr>
        <p:spPr>
          <a:xfrm>
            <a:off x="9429750" y="49720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69" name="Google Shape;69;p2"/>
          <p:cNvSpPr txBox="1"/>
          <p:nvPr/>
        </p:nvSpPr>
        <p:spPr>
          <a:xfrm>
            <a:off x="9429750" y="810577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0" name="Google Shape;70;p2"/>
          <p:cNvSpPr txBox="1"/>
          <p:nvPr/>
        </p:nvSpPr>
        <p:spPr>
          <a:xfrm>
            <a:off x="13477875" y="4095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1" name="Google Shape;71;p2"/>
          <p:cNvSpPr txBox="1"/>
          <p:nvPr/>
        </p:nvSpPr>
        <p:spPr>
          <a:xfrm>
            <a:off x="13477875" y="722947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2" name="Google Shape;72;p2"/>
          <p:cNvSpPr txBox="1"/>
          <p:nvPr/>
        </p:nvSpPr>
        <p:spPr>
          <a:xfrm>
            <a:off x="13477875" y="49720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3" name="Google Shape;73;p2"/>
          <p:cNvSpPr txBox="1"/>
          <p:nvPr/>
        </p:nvSpPr>
        <p:spPr>
          <a:xfrm>
            <a:off x="13477875" y="810577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4" name="Google Shape;74;p2"/>
          <p:cNvSpPr txBox="1"/>
          <p:nvPr/>
        </p:nvSpPr>
        <p:spPr>
          <a:xfrm>
            <a:off x="1343025" y="4533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5" name="Google Shape;75;p2"/>
          <p:cNvSpPr txBox="1"/>
          <p:nvPr/>
        </p:nvSpPr>
        <p:spPr>
          <a:xfrm>
            <a:off x="1343025" y="766762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6" name="Google Shape;76;p2"/>
          <p:cNvSpPr txBox="1"/>
          <p:nvPr/>
        </p:nvSpPr>
        <p:spPr>
          <a:xfrm>
            <a:off x="5381625" y="4533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7" name="Google Shape;77;p2"/>
          <p:cNvSpPr txBox="1"/>
          <p:nvPr/>
        </p:nvSpPr>
        <p:spPr>
          <a:xfrm>
            <a:off x="5381625" y="766762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8" name="Google Shape;78;p2"/>
          <p:cNvSpPr txBox="1"/>
          <p:nvPr/>
        </p:nvSpPr>
        <p:spPr>
          <a:xfrm>
            <a:off x="9429750" y="4533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79" name="Google Shape;79;p2"/>
          <p:cNvSpPr txBox="1"/>
          <p:nvPr/>
        </p:nvSpPr>
        <p:spPr>
          <a:xfrm>
            <a:off x="9429750" y="766762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0" name="Google Shape;80;p2"/>
          <p:cNvSpPr txBox="1"/>
          <p:nvPr/>
        </p:nvSpPr>
        <p:spPr>
          <a:xfrm>
            <a:off x="13477875" y="4533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1" name="Google Shape;81;p2"/>
          <p:cNvSpPr txBox="1"/>
          <p:nvPr/>
        </p:nvSpPr>
        <p:spPr>
          <a:xfrm>
            <a:off x="13477875" y="7667625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4" name="Shape 7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765" name="Google Shape;76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766" name="Google Shape;766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767" name="Google Shape;767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768" name="Google Shape;768;p20"/>
          <p:cNvSpPr txBox="1"/>
          <p:nvPr/>
        </p:nvSpPr>
        <p:spPr>
          <a:xfrm>
            <a:off x="1333500" y="762000"/>
            <a:ext cx="9772650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ИНВЕСТИЦИОННО-ФИНАНСОВЫЕ ПОКАЗАТЕЛИ ПРОЕКТА</a:t>
            </a:r>
            <a:endParaRPr/>
          </a:p>
        </p:txBody>
      </p:sp>
      <p:sp>
        <p:nvSpPr>
          <p:cNvPr id="769" name="Google Shape;769;p20"/>
          <p:cNvSpPr txBox="1"/>
          <p:nvPr/>
        </p:nvSpPr>
        <p:spPr>
          <a:xfrm>
            <a:off x="1333500" y="7543800"/>
            <a:ext cx="22193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ИНВЕСТИЦИИ</a:t>
            </a:r>
            <a:endParaRPr/>
          </a:p>
        </p:txBody>
      </p:sp>
      <p:sp>
        <p:nvSpPr>
          <p:cNvPr id="770" name="Google Shape;770;p20"/>
          <p:cNvSpPr txBox="1"/>
          <p:nvPr/>
        </p:nvSpPr>
        <p:spPr>
          <a:xfrm>
            <a:off x="1333500" y="8286750"/>
            <a:ext cx="28670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ЭТАП 1 –  ??? ТЫС. $ / РУБ</a:t>
            </a:r>
            <a:endParaRPr/>
          </a:p>
        </p:txBody>
      </p:sp>
      <p:sp>
        <p:nvSpPr>
          <p:cNvPr id="771" name="Google Shape;771;p20"/>
          <p:cNvSpPr txBox="1"/>
          <p:nvPr/>
        </p:nvSpPr>
        <p:spPr>
          <a:xfrm>
            <a:off x="6057900" y="8286750"/>
            <a:ext cx="28670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ЭТАП 2 –  ??? ТЫС. $ / РУБ</a:t>
            </a:r>
            <a:endParaRPr/>
          </a:p>
        </p:txBody>
      </p:sp>
      <p:sp>
        <p:nvSpPr>
          <p:cNvPr id="772" name="Google Shape;772;p20"/>
          <p:cNvSpPr txBox="1"/>
          <p:nvPr/>
        </p:nvSpPr>
        <p:spPr>
          <a:xfrm>
            <a:off x="10782300" y="8286750"/>
            <a:ext cx="28670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ЭТАП 3 –  ??? ТЫС. $ / РУБ</a:t>
            </a:r>
            <a:endParaRPr/>
          </a:p>
        </p:txBody>
      </p:sp>
      <p:sp>
        <p:nvSpPr>
          <p:cNvPr id="773" name="Google Shape;773;p20"/>
          <p:cNvSpPr txBox="1"/>
          <p:nvPr/>
        </p:nvSpPr>
        <p:spPr>
          <a:xfrm>
            <a:off x="1333500" y="8753475"/>
            <a:ext cx="3648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ПЕРИОД ОКУПАЕМОСТИ  ??? МЕС.</a:t>
            </a:r>
            <a:endParaRPr/>
          </a:p>
        </p:txBody>
      </p:sp>
      <p:sp>
        <p:nvSpPr>
          <p:cNvPr id="774" name="Google Shape;774;p20"/>
          <p:cNvSpPr txBox="1"/>
          <p:nvPr/>
        </p:nvSpPr>
        <p:spPr>
          <a:xfrm>
            <a:off x="6057900" y="8753475"/>
            <a:ext cx="3648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ПЕРИОД ОКУПАЕМОСТИ  ??? МЕС.</a:t>
            </a:r>
            <a:endParaRPr/>
          </a:p>
        </p:txBody>
      </p:sp>
      <p:sp>
        <p:nvSpPr>
          <p:cNvPr id="775" name="Google Shape;775;p20"/>
          <p:cNvSpPr txBox="1"/>
          <p:nvPr/>
        </p:nvSpPr>
        <p:spPr>
          <a:xfrm>
            <a:off x="10782300" y="8753475"/>
            <a:ext cx="3648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ПЕРИОД ОКУПАЕМОСТИ  ??? МЕС.</a:t>
            </a:r>
            <a:endParaRPr/>
          </a:p>
        </p:txBody>
      </p:sp>
      <p:graphicFrame>
        <p:nvGraphicFramePr>
          <p:cNvPr id="776" name="Google Shape;776;p20"/>
          <p:cNvGraphicFramePr/>
          <p:nvPr/>
        </p:nvGraphicFramePr>
        <p:xfrm>
          <a:off x="3654677" y="2294040"/>
          <a:ext cx="10013749" cy="4909456"/>
        </p:xfrm>
        <a:graphic>
          <a:graphicData uri="http://schemas.openxmlformats.org/drawingml/2006/chart">
            <c:chart r:id="rId6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0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781" name="Google Shape;781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782" name="Google Shape;782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783" name="Google Shape;783;p2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784" name="Google Shape;784;p2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23975" y="2967038"/>
            <a:ext cx="156400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785" name="Google Shape;785;p2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23975" y="3348037"/>
            <a:ext cx="156400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786" name="Google Shape;786;p2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286875" y="4819650"/>
            <a:ext cx="3810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787" name="Google Shape;787;p2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410325" y="4229100"/>
            <a:ext cx="57340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788" name="Google Shape;788;p2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323975" y="5286375"/>
            <a:ext cx="40195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789" name="Google Shape;789;p2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286625" y="5286375"/>
            <a:ext cx="40005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790" name="Google Shape;790;p2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2944475" y="5286375"/>
            <a:ext cx="401955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791" name="Google Shape;791;p2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314700" y="4819650"/>
            <a:ext cx="58483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2" id="792" name="Google Shape;792;p2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9439275" y="4819650"/>
            <a:ext cx="5543550" cy="476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3" id="793" name="Google Shape;793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323975" y="6557963"/>
            <a:ext cx="401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4" id="794" name="Google Shape;794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286625" y="6557963"/>
            <a:ext cx="40005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5" id="795" name="Google Shape;795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2944475" y="6557963"/>
            <a:ext cx="401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6" id="796" name="Google Shape;796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323975" y="7319963"/>
            <a:ext cx="401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7" id="797" name="Google Shape;797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286625" y="7319963"/>
            <a:ext cx="40005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8" id="798" name="Google Shape;798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2944475" y="7319963"/>
            <a:ext cx="401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9" id="799" name="Google Shape;799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323975" y="6938963"/>
            <a:ext cx="401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0" id="800" name="Google Shape;800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286625" y="6938963"/>
            <a:ext cx="40005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1" id="801" name="Google Shape;801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2944475" y="6938963"/>
            <a:ext cx="401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2" id="802" name="Google Shape;802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323975" y="7700963"/>
            <a:ext cx="40195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3" id="803" name="Google Shape;803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7286625" y="7700963"/>
            <a:ext cx="40005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4" id="804" name="Google Shape;804;p2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12944475" y="7700963"/>
            <a:ext cx="4019550" cy="19051"/>
          </a:xfrm>
          <a:prstGeom prst="rect">
            <a:avLst/>
          </a:prstGeom>
          <a:noFill/>
          <a:ln>
            <a:noFill/>
          </a:ln>
        </p:spPr>
      </p:pic>
      <p:sp>
        <p:nvSpPr>
          <p:cNvPr id="805" name="Google Shape;805;p21"/>
          <p:cNvSpPr txBox="1"/>
          <p:nvPr/>
        </p:nvSpPr>
        <p:spPr>
          <a:xfrm>
            <a:off x="1333500" y="762000"/>
            <a:ext cx="9772650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ДОЛГОСРОЧНАЯ</a:t>
            </a:r>
            <a:b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ИНВЕСТИЦИОННАЯ СТРАТЕГИЯ</a:t>
            </a:r>
            <a:endParaRPr/>
          </a:p>
        </p:txBody>
      </p:sp>
      <p:sp>
        <p:nvSpPr>
          <p:cNvPr id="806" name="Google Shape;806;p21"/>
          <p:cNvSpPr txBox="1"/>
          <p:nvPr/>
        </p:nvSpPr>
        <p:spPr>
          <a:xfrm>
            <a:off x="1333500" y="2676525"/>
            <a:ext cx="16221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07" name="Google Shape;807;p21"/>
          <p:cNvSpPr txBox="1"/>
          <p:nvPr/>
        </p:nvSpPr>
        <p:spPr>
          <a:xfrm>
            <a:off x="1333500" y="3057525"/>
            <a:ext cx="16221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08" name="Google Shape;808;p21"/>
          <p:cNvSpPr txBox="1"/>
          <p:nvPr/>
        </p:nvSpPr>
        <p:spPr>
          <a:xfrm>
            <a:off x="6629400" y="4381500"/>
            <a:ext cx="5295900" cy="294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1481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СТРАТЕГИЯ РАЗВИТИЯ / ВЫХОДА</a:t>
            </a:r>
            <a:endParaRPr/>
          </a:p>
        </p:txBody>
      </p:sp>
      <p:sp>
        <p:nvSpPr>
          <p:cNvPr id="809" name="Google Shape;809;p21"/>
          <p:cNvSpPr txBox="1"/>
          <p:nvPr/>
        </p:nvSpPr>
        <p:spPr>
          <a:xfrm>
            <a:off x="2266950" y="5438775"/>
            <a:ext cx="2133600" cy="294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1481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СТРАТЕГИЯ 1</a:t>
            </a:r>
            <a:endParaRPr/>
          </a:p>
        </p:txBody>
      </p:sp>
      <p:sp>
        <p:nvSpPr>
          <p:cNvPr id="810" name="Google Shape;810;p21"/>
          <p:cNvSpPr txBox="1"/>
          <p:nvPr/>
        </p:nvSpPr>
        <p:spPr>
          <a:xfrm>
            <a:off x="8220075" y="5438775"/>
            <a:ext cx="2133600" cy="294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1481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СТРАТЕГИЯ 2</a:t>
            </a:r>
            <a:endParaRPr/>
          </a:p>
        </p:txBody>
      </p:sp>
      <p:sp>
        <p:nvSpPr>
          <p:cNvPr id="811" name="Google Shape;811;p21"/>
          <p:cNvSpPr txBox="1"/>
          <p:nvPr/>
        </p:nvSpPr>
        <p:spPr>
          <a:xfrm>
            <a:off x="13887450" y="5438775"/>
            <a:ext cx="2133600" cy="29434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81481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СТРАТЕГИЯ 3</a:t>
            </a:r>
            <a:endParaRPr/>
          </a:p>
        </p:txBody>
      </p:sp>
      <p:sp>
        <p:nvSpPr>
          <p:cNvPr id="812" name="Google Shape;812;p21"/>
          <p:cNvSpPr txBox="1"/>
          <p:nvPr/>
        </p:nvSpPr>
        <p:spPr>
          <a:xfrm>
            <a:off x="1333500" y="6267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13" name="Google Shape;813;p21"/>
          <p:cNvSpPr txBox="1"/>
          <p:nvPr/>
        </p:nvSpPr>
        <p:spPr>
          <a:xfrm>
            <a:off x="7286625" y="6267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14" name="Google Shape;814;p21"/>
          <p:cNvSpPr txBox="1"/>
          <p:nvPr/>
        </p:nvSpPr>
        <p:spPr>
          <a:xfrm>
            <a:off x="12954000" y="6267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15" name="Google Shape;815;p21"/>
          <p:cNvSpPr txBox="1"/>
          <p:nvPr/>
        </p:nvSpPr>
        <p:spPr>
          <a:xfrm>
            <a:off x="1333500" y="7029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16" name="Google Shape;816;p21"/>
          <p:cNvSpPr txBox="1"/>
          <p:nvPr/>
        </p:nvSpPr>
        <p:spPr>
          <a:xfrm>
            <a:off x="7286625" y="7029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17" name="Google Shape;817;p21"/>
          <p:cNvSpPr txBox="1"/>
          <p:nvPr/>
        </p:nvSpPr>
        <p:spPr>
          <a:xfrm>
            <a:off x="12954000" y="7029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18" name="Google Shape;818;p21"/>
          <p:cNvSpPr txBox="1"/>
          <p:nvPr/>
        </p:nvSpPr>
        <p:spPr>
          <a:xfrm>
            <a:off x="1333500" y="6648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19" name="Google Shape;819;p21"/>
          <p:cNvSpPr txBox="1"/>
          <p:nvPr/>
        </p:nvSpPr>
        <p:spPr>
          <a:xfrm>
            <a:off x="7286625" y="6648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20" name="Google Shape;820;p21"/>
          <p:cNvSpPr txBox="1"/>
          <p:nvPr/>
        </p:nvSpPr>
        <p:spPr>
          <a:xfrm>
            <a:off x="12954000" y="6648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21" name="Google Shape;821;p21"/>
          <p:cNvSpPr txBox="1"/>
          <p:nvPr/>
        </p:nvSpPr>
        <p:spPr>
          <a:xfrm>
            <a:off x="1333500" y="7410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22" name="Google Shape;822;p21"/>
          <p:cNvSpPr txBox="1"/>
          <p:nvPr/>
        </p:nvSpPr>
        <p:spPr>
          <a:xfrm>
            <a:off x="7286625" y="7410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23" name="Google Shape;823;p21"/>
          <p:cNvSpPr txBox="1"/>
          <p:nvPr/>
        </p:nvSpPr>
        <p:spPr>
          <a:xfrm>
            <a:off x="12954000" y="7410450"/>
            <a:ext cx="35718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7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828" name="Google Shape;82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829" name="Google Shape;82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830" name="Google Shape;830;p22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831" name="Google Shape;831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23975" y="2614613"/>
            <a:ext cx="156400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832" name="Google Shape;832;p22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323975" y="2995613"/>
            <a:ext cx="15640050" cy="19051"/>
          </a:xfrm>
          <a:prstGeom prst="rect">
            <a:avLst/>
          </a:prstGeom>
          <a:noFill/>
          <a:ln>
            <a:noFill/>
          </a:ln>
        </p:spPr>
      </p:pic>
      <p:sp>
        <p:nvSpPr>
          <p:cNvPr id="833" name="Google Shape;833;p22"/>
          <p:cNvSpPr txBox="1"/>
          <p:nvPr/>
        </p:nvSpPr>
        <p:spPr>
          <a:xfrm>
            <a:off x="1333500" y="762000"/>
            <a:ext cx="5562600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ИНВЕСТИЦИОННОЕ ПРЕДЛОЖЕНИЕ</a:t>
            </a:r>
            <a:endParaRPr/>
          </a:p>
        </p:txBody>
      </p:sp>
      <p:sp>
        <p:nvSpPr>
          <p:cNvPr id="834" name="Google Shape;834;p22"/>
          <p:cNvSpPr txBox="1"/>
          <p:nvPr/>
        </p:nvSpPr>
        <p:spPr>
          <a:xfrm>
            <a:off x="1333500" y="2324100"/>
            <a:ext cx="16221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35" name="Google Shape;835;p22"/>
          <p:cNvSpPr txBox="1"/>
          <p:nvPr/>
        </p:nvSpPr>
        <p:spPr>
          <a:xfrm>
            <a:off x="1333500" y="2705100"/>
            <a:ext cx="162210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836" name="Google Shape;836;p22"/>
          <p:cNvSpPr txBox="1"/>
          <p:nvPr/>
        </p:nvSpPr>
        <p:spPr>
          <a:xfrm>
            <a:off x="1333500" y="3695700"/>
            <a:ext cx="20955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УСЛОВИЯ УЧАСТИЯ</a:t>
            </a:r>
            <a:endParaRPr/>
          </a:p>
        </p:txBody>
      </p:sp>
      <p:sp>
        <p:nvSpPr>
          <p:cNvPr id="837" name="Google Shape;837;p22"/>
          <p:cNvSpPr txBox="1"/>
          <p:nvPr/>
        </p:nvSpPr>
        <p:spPr>
          <a:xfrm>
            <a:off x="1333500" y="4229100"/>
            <a:ext cx="19621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ОЦЕНКА ПРОЕКТА</a:t>
            </a:r>
            <a:endParaRPr/>
          </a:p>
        </p:txBody>
      </p:sp>
      <p:sp>
        <p:nvSpPr>
          <p:cNvPr id="838" name="Google Shape;838;p22"/>
          <p:cNvSpPr txBox="1"/>
          <p:nvPr/>
        </p:nvSpPr>
        <p:spPr>
          <a:xfrm>
            <a:off x="1333500" y="4762500"/>
            <a:ext cx="40862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НЕОБХОДИМЫЙ ОБЪЕМ ИНВЕСТИЦИЙ</a:t>
            </a:r>
            <a:endParaRPr/>
          </a:p>
        </p:txBody>
      </p:sp>
      <p:sp>
        <p:nvSpPr>
          <p:cNvPr id="839" name="Google Shape;839;p22"/>
          <p:cNvSpPr txBox="1"/>
          <p:nvPr/>
        </p:nvSpPr>
        <p:spPr>
          <a:xfrm>
            <a:off x="1333500" y="5295900"/>
            <a:ext cx="34385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ДОЛЕВОЕ УЧАСТИЕ ИНВЕСТОРА</a:t>
            </a:r>
            <a:endParaRPr/>
          </a:p>
        </p:txBody>
      </p:sp>
      <p:sp>
        <p:nvSpPr>
          <p:cNvPr id="840" name="Google Shape;840;p22"/>
          <p:cNvSpPr txBox="1"/>
          <p:nvPr/>
        </p:nvSpPr>
        <p:spPr>
          <a:xfrm>
            <a:off x="1333500" y="5829300"/>
            <a:ext cx="208597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ФИНАНСИРОВАНИЕ</a:t>
            </a:r>
            <a:endParaRPr/>
          </a:p>
        </p:txBody>
      </p:sp>
      <p:sp>
        <p:nvSpPr>
          <p:cNvPr id="841" name="Google Shape;841;p22"/>
          <p:cNvSpPr txBox="1"/>
          <p:nvPr/>
        </p:nvSpPr>
        <p:spPr>
          <a:xfrm>
            <a:off x="1333500" y="6362700"/>
            <a:ext cx="14573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ПОКАЗАТЕЛИ</a:t>
            </a:r>
            <a:endParaRPr/>
          </a:p>
        </p:txBody>
      </p:sp>
      <p:sp>
        <p:nvSpPr>
          <p:cNvPr id="842" name="Google Shape;842;p22"/>
          <p:cNvSpPr txBox="1"/>
          <p:nvPr/>
        </p:nvSpPr>
        <p:spPr>
          <a:xfrm>
            <a:off x="9763125" y="3695700"/>
            <a:ext cx="30575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РАУНДЫ ФИНАНСИРОВАНИЯ</a:t>
            </a:r>
            <a:endParaRPr/>
          </a:p>
        </p:txBody>
      </p:sp>
      <p:sp>
        <p:nvSpPr>
          <p:cNvPr id="843" name="Google Shape;843;p22"/>
          <p:cNvSpPr txBox="1"/>
          <p:nvPr/>
        </p:nvSpPr>
        <p:spPr>
          <a:xfrm>
            <a:off x="1333500" y="6896100"/>
            <a:ext cx="4886325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ГОДОВОЙ ОБОРОТ КОМПАНИИ ЧЕРЕЗ 3 ГОДА</a:t>
            </a:r>
            <a:endParaRPr/>
          </a:p>
        </p:txBody>
      </p:sp>
      <p:sp>
        <p:nvSpPr>
          <p:cNvPr id="844" name="Google Shape;844;p22"/>
          <p:cNvSpPr txBox="1"/>
          <p:nvPr/>
        </p:nvSpPr>
        <p:spPr>
          <a:xfrm>
            <a:off x="9763125" y="4200525"/>
            <a:ext cx="47434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1) ИНВЕСТИЦИОННЫЙ ТРАНШ В N-Й МЕСЯЦ</a:t>
            </a:r>
            <a:endParaRPr/>
          </a:p>
        </p:txBody>
      </p:sp>
      <p:sp>
        <p:nvSpPr>
          <p:cNvPr id="845" name="Google Shape;845;p22"/>
          <p:cNvSpPr txBox="1"/>
          <p:nvPr/>
        </p:nvSpPr>
        <p:spPr>
          <a:xfrm>
            <a:off x="16573500" y="4200525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46" name="Google Shape;846;p22"/>
          <p:cNvSpPr txBox="1"/>
          <p:nvPr/>
        </p:nvSpPr>
        <p:spPr>
          <a:xfrm>
            <a:off x="7191375" y="4229100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47" name="Google Shape;847;p22"/>
          <p:cNvSpPr txBox="1"/>
          <p:nvPr/>
        </p:nvSpPr>
        <p:spPr>
          <a:xfrm>
            <a:off x="7219950" y="5829300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48" name="Google Shape;848;p22"/>
          <p:cNvSpPr txBox="1"/>
          <p:nvPr/>
        </p:nvSpPr>
        <p:spPr>
          <a:xfrm>
            <a:off x="9763125" y="4733925"/>
            <a:ext cx="47625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2) ИНВЕСТИЦИОННЫЙ ТРАНШ В М-Й МЕСЯЦ</a:t>
            </a:r>
            <a:endParaRPr/>
          </a:p>
        </p:txBody>
      </p:sp>
      <p:sp>
        <p:nvSpPr>
          <p:cNvPr id="849" name="Google Shape;849;p22"/>
          <p:cNvSpPr txBox="1"/>
          <p:nvPr/>
        </p:nvSpPr>
        <p:spPr>
          <a:xfrm>
            <a:off x="16592550" y="4733925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50" name="Google Shape;850;p22"/>
          <p:cNvSpPr txBox="1"/>
          <p:nvPr/>
        </p:nvSpPr>
        <p:spPr>
          <a:xfrm>
            <a:off x="7200900" y="4762500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51" name="Google Shape;851;p22"/>
          <p:cNvSpPr txBox="1"/>
          <p:nvPr/>
        </p:nvSpPr>
        <p:spPr>
          <a:xfrm>
            <a:off x="7239000" y="6896100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52" name="Google Shape;852;p22"/>
          <p:cNvSpPr txBox="1"/>
          <p:nvPr/>
        </p:nvSpPr>
        <p:spPr>
          <a:xfrm>
            <a:off x="9763125" y="5267325"/>
            <a:ext cx="47244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3) ИНВЕСТИЦИОННЫЙ ТРАНШ В K-Й МЕСЯЦ</a:t>
            </a:r>
            <a:endParaRPr/>
          </a:p>
        </p:txBody>
      </p:sp>
      <p:sp>
        <p:nvSpPr>
          <p:cNvPr id="853" name="Google Shape;853;p22"/>
          <p:cNvSpPr txBox="1"/>
          <p:nvPr/>
        </p:nvSpPr>
        <p:spPr>
          <a:xfrm>
            <a:off x="16554450" y="5267325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54" name="Google Shape;854;p22"/>
          <p:cNvSpPr txBox="1"/>
          <p:nvPr/>
        </p:nvSpPr>
        <p:spPr>
          <a:xfrm>
            <a:off x="7200900" y="5295900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55" name="Google Shape;855;p22"/>
          <p:cNvSpPr txBox="1"/>
          <p:nvPr/>
        </p:nvSpPr>
        <p:spPr>
          <a:xfrm>
            <a:off x="7239000" y="7429500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56" name="Google Shape;856;p22"/>
          <p:cNvSpPr txBox="1"/>
          <p:nvPr/>
        </p:nvSpPr>
        <p:spPr>
          <a:xfrm>
            <a:off x="7239000" y="7962900"/>
            <a:ext cx="361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???</a:t>
            </a:r>
            <a:endParaRPr/>
          </a:p>
        </p:txBody>
      </p:sp>
      <p:sp>
        <p:nvSpPr>
          <p:cNvPr id="857" name="Google Shape;857;p22"/>
          <p:cNvSpPr txBox="1"/>
          <p:nvPr/>
        </p:nvSpPr>
        <p:spPr>
          <a:xfrm>
            <a:off x="1333500" y="7429500"/>
            <a:ext cx="37719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ОЦЕНКА КОМПАНИИ ЧЕРЕЗ 3 ГОДА</a:t>
            </a:r>
            <a:endParaRPr/>
          </a:p>
        </p:txBody>
      </p:sp>
      <p:sp>
        <p:nvSpPr>
          <p:cNvPr id="858" name="Google Shape;858;p22"/>
          <p:cNvSpPr txBox="1"/>
          <p:nvPr/>
        </p:nvSpPr>
        <p:spPr>
          <a:xfrm>
            <a:off x="1333500" y="7962900"/>
            <a:ext cx="37909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ОКУПАЕМОСТЬ ИНВЕСТИЦИЙ (ROI)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2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863" name="Google Shape;863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864" name="Google Shape;864;p2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0" y="10001250"/>
            <a:ext cx="182880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865" name="Google Shape;865;p2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866" name="Google Shape;866;p23"/>
          <p:cNvSpPr txBox="1"/>
          <p:nvPr/>
        </p:nvSpPr>
        <p:spPr>
          <a:xfrm>
            <a:off x="4660237" y="4314825"/>
            <a:ext cx="8967526" cy="137608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ahoma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СПАСИБО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Tahoma"/>
              <a:buNone/>
            </a:pPr>
            <a:r>
              <a:rPr b="1" i="0" lang="en-US" sz="54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ЗА ВНИМАНИЕ!</a:t>
            </a:r>
            <a:endParaRPr/>
          </a:p>
        </p:txBody>
      </p:sp>
      <p:sp>
        <p:nvSpPr>
          <p:cNvPr id="867" name="Google Shape;867;p23"/>
          <p:cNvSpPr txBox="1"/>
          <p:nvPr/>
        </p:nvSpPr>
        <p:spPr>
          <a:xfrm>
            <a:off x="8115300" y="6202872"/>
            <a:ext cx="2066925" cy="3015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ИМЯ ФАМИЛИЯ</a:t>
            </a:r>
            <a:endParaRPr/>
          </a:p>
        </p:txBody>
      </p:sp>
      <p:sp>
        <p:nvSpPr>
          <p:cNvPr id="868" name="Google Shape;868;p23"/>
          <p:cNvSpPr txBox="1"/>
          <p:nvPr/>
        </p:nvSpPr>
        <p:spPr>
          <a:xfrm>
            <a:off x="8667750" y="6630359"/>
            <a:ext cx="962025" cy="2402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E-MAIL@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86" name="Google Shape;8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87" name="Google Shape;87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88" name="Google Shape;88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89" name="Google Shape;89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90" name="Google Shape;90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467725" y="2305050"/>
            <a:ext cx="38100" cy="666750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3"/>
          <p:cNvSpPr txBox="1"/>
          <p:nvPr/>
        </p:nvSpPr>
        <p:spPr>
          <a:xfrm>
            <a:off x="1333500" y="666750"/>
            <a:ext cx="11553825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ХАРАКТЕРИСТИКИ ГЛОБАЛЬНОГО РЫНКА АНАЛОГИЧНЫХ ПРОДУКТОВ / УСЛУГ</a:t>
            </a:r>
            <a:endParaRPr/>
          </a:p>
        </p:txBody>
      </p:sp>
      <p:sp>
        <p:nvSpPr>
          <p:cNvPr id="92" name="Google Shape;92;p3"/>
          <p:cNvSpPr txBox="1"/>
          <p:nvPr/>
        </p:nvSpPr>
        <p:spPr>
          <a:xfrm>
            <a:off x="2647950" y="2543175"/>
            <a:ext cx="3990975" cy="858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КЛЮЧЕВОЙ ВЫВОД ПО СТРУКТУРЕ</a:t>
            </a:r>
            <a:endParaRPr/>
          </a:p>
        </p:txBody>
      </p:sp>
      <p:sp>
        <p:nvSpPr>
          <p:cNvPr id="93" name="Google Shape;93;p3"/>
          <p:cNvSpPr txBox="1"/>
          <p:nvPr/>
        </p:nvSpPr>
        <p:spPr>
          <a:xfrm>
            <a:off x="2362200" y="3705225"/>
            <a:ext cx="45624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СТРУКТУРА МИРОВОГО РЫНКА</a:t>
            </a:r>
            <a:endParaRPr/>
          </a:p>
        </p:txBody>
      </p:sp>
      <p:sp>
        <p:nvSpPr>
          <p:cNvPr id="94" name="Google Shape;94;p3"/>
          <p:cNvSpPr txBox="1"/>
          <p:nvPr/>
        </p:nvSpPr>
        <p:spPr>
          <a:xfrm>
            <a:off x="10153650" y="3705225"/>
            <a:ext cx="56673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ПРОГНОЗ РАЗВИТИЯ МИРОВОГО РЫНКА</a:t>
            </a:r>
            <a:endParaRPr/>
          </a:p>
        </p:txBody>
      </p:sp>
      <p:sp>
        <p:nvSpPr>
          <p:cNvPr id="95" name="Google Shape;95;p3"/>
          <p:cNvSpPr txBox="1"/>
          <p:nvPr/>
        </p:nvSpPr>
        <p:spPr>
          <a:xfrm>
            <a:off x="11153775" y="2543175"/>
            <a:ext cx="3657600" cy="858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КЛЮЧЕВОЙ ВЫВОД</a:t>
            </a:r>
            <a:endParaRPr/>
          </a:p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ПО ТРЕНДАМ</a:t>
            </a:r>
            <a:endParaRPr/>
          </a:p>
        </p:txBody>
      </p:sp>
      <p:sp>
        <p:nvSpPr>
          <p:cNvPr id="96" name="Google Shape;96;p3"/>
          <p:cNvSpPr txBox="1"/>
          <p:nvPr/>
        </p:nvSpPr>
        <p:spPr>
          <a:xfrm>
            <a:off x="2600325" y="7848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97" name="Google Shape;97;p3"/>
          <p:cNvSpPr txBox="1"/>
          <p:nvPr/>
        </p:nvSpPr>
        <p:spPr>
          <a:xfrm>
            <a:off x="10058400" y="7848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98" name="Google Shape;98;p3"/>
          <p:cNvSpPr txBox="1"/>
          <p:nvPr/>
        </p:nvSpPr>
        <p:spPr>
          <a:xfrm>
            <a:off x="2600325" y="8724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99" name="Google Shape;99;p3"/>
          <p:cNvSpPr txBox="1"/>
          <p:nvPr/>
        </p:nvSpPr>
        <p:spPr>
          <a:xfrm>
            <a:off x="10058400" y="8724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00" name="Google Shape;100;p3"/>
          <p:cNvSpPr txBox="1"/>
          <p:nvPr/>
        </p:nvSpPr>
        <p:spPr>
          <a:xfrm>
            <a:off x="2600325" y="8286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01" name="Google Shape;101;p3"/>
          <p:cNvSpPr txBox="1"/>
          <p:nvPr/>
        </p:nvSpPr>
        <p:spPr>
          <a:xfrm>
            <a:off x="10058400" y="8286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02" name="Google Shape;102;p3"/>
          <p:cNvSpPr txBox="1"/>
          <p:nvPr/>
        </p:nvSpPr>
        <p:spPr>
          <a:xfrm>
            <a:off x="7896225" y="9201150"/>
            <a:ext cx="12001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TAM - ?</a:t>
            </a:r>
            <a:endParaRPr/>
          </a:p>
        </p:txBody>
      </p:sp>
      <p:graphicFrame>
        <p:nvGraphicFramePr>
          <p:cNvPr id="103" name="Google Shape;103;p3"/>
          <p:cNvGraphicFramePr/>
          <p:nvPr/>
        </p:nvGraphicFramePr>
        <p:xfrm>
          <a:off x="9868347" y="4310267"/>
          <a:ext cx="6224388" cy="3362573"/>
        </p:xfrm>
        <a:graphic>
          <a:graphicData uri="http://schemas.openxmlformats.org/drawingml/2006/chart">
            <c:chart r:id="rId8"/>
          </a:graphicData>
        </a:graphic>
      </p:graphicFrame>
      <p:graphicFrame>
        <p:nvGraphicFramePr>
          <p:cNvPr id="104" name="Google Shape;104;p3"/>
          <p:cNvGraphicFramePr/>
          <p:nvPr/>
        </p:nvGraphicFramePr>
        <p:xfrm>
          <a:off x="2431464" y="4332400"/>
          <a:ext cx="4388437" cy="3318306"/>
        </p:xfrm>
        <a:graphic>
          <a:graphicData uri="http://schemas.openxmlformats.org/drawingml/2006/chart">
            <c:chart r:id="rId9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109" name="Google Shape;109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110" name="Google Shape;110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111" name="Google Shape;111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112" name="Google Shape;112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113" name="Google Shape;113;p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467725" y="2305050"/>
            <a:ext cx="38100" cy="6667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4"/>
          <p:cNvSpPr txBox="1"/>
          <p:nvPr/>
        </p:nvSpPr>
        <p:spPr>
          <a:xfrm>
            <a:off x="1333500" y="762000"/>
            <a:ext cx="11820525" cy="8409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Tahoma"/>
              <a:buNone/>
            </a:pPr>
            <a:r>
              <a:rPr b="1" i="0" lang="en-US" sz="33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ХАРАКТЕРИСТИКИ ЦЕЛЕВОГО (ЛОКАЛЬНОГО) РЫНКА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300"/>
              <a:buFont typeface="Tahoma"/>
              <a:buNone/>
            </a:pPr>
            <a:r>
              <a:rPr b="1" i="0" lang="en-US" sz="33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АНАЛОГИЧНЫХ ПРОДУКТОВ / УСЛУГ</a:t>
            </a:r>
            <a:endParaRPr/>
          </a:p>
        </p:txBody>
      </p:sp>
      <p:sp>
        <p:nvSpPr>
          <p:cNvPr id="115" name="Google Shape;115;p4"/>
          <p:cNvSpPr txBox="1"/>
          <p:nvPr/>
        </p:nvSpPr>
        <p:spPr>
          <a:xfrm>
            <a:off x="2647950" y="2543175"/>
            <a:ext cx="3990975" cy="858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КЛЮЧЕВОЙ ВЫВОД ПО СТРУКТУРЕ</a:t>
            </a:r>
            <a:endParaRPr/>
          </a:p>
        </p:txBody>
      </p:sp>
      <p:sp>
        <p:nvSpPr>
          <p:cNvPr id="116" name="Google Shape;116;p4"/>
          <p:cNvSpPr txBox="1"/>
          <p:nvPr/>
        </p:nvSpPr>
        <p:spPr>
          <a:xfrm>
            <a:off x="2362200" y="3705225"/>
            <a:ext cx="45624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СТРУКТУРА МИРОВОГО РЫНКА</a:t>
            </a:r>
            <a:endParaRPr/>
          </a:p>
        </p:txBody>
      </p:sp>
      <p:sp>
        <p:nvSpPr>
          <p:cNvPr id="117" name="Google Shape;117;p4"/>
          <p:cNvSpPr txBox="1"/>
          <p:nvPr/>
        </p:nvSpPr>
        <p:spPr>
          <a:xfrm>
            <a:off x="10153650" y="3705225"/>
            <a:ext cx="56673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ПРОГНОЗ РАЗВИТИЯ МИРОВОГО РЫНКА</a:t>
            </a:r>
            <a:endParaRPr/>
          </a:p>
        </p:txBody>
      </p:sp>
      <p:sp>
        <p:nvSpPr>
          <p:cNvPr id="118" name="Google Shape;118;p4"/>
          <p:cNvSpPr txBox="1"/>
          <p:nvPr/>
        </p:nvSpPr>
        <p:spPr>
          <a:xfrm>
            <a:off x="11153775" y="2543175"/>
            <a:ext cx="3657600" cy="858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КЛЮЧЕВОЙ ВЫВОД</a:t>
            </a:r>
            <a:endParaRPr/>
          </a:p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ПО ТРЕНДАМ</a:t>
            </a:r>
            <a:endParaRPr/>
          </a:p>
        </p:txBody>
      </p:sp>
      <p:sp>
        <p:nvSpPr>
          <p:cNvPr id="119" name="Google Shape;119;p4"/>
          <p:cNvSpPr txBox="1"/>
          <p:nvPr/>
        </p:nvSpPr>
        <p:spPr>
          <a:xfrm>
            <a:off x="2600325" y="7848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20" name="Google Shape;120;p4"/>
          <p:cNvSpPr txBox="1"/>
          <p:nvPr/>
        </p:nvSpPr>
        <p:spPr>
          <a:xfrm>
            <a:off x="10058400" y="7848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21" name="Google Shape;121;p4"/>
          <p:cNvSpPr txBox="1"/>
          <p:nvPr/>
        </p:nvSpPr>
        <p:spPr>
          <a:xfrm>
            <a:off x="2600325" y="8724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22" name="Google Shape;122;p4"/>
          <p:cNvSpPr txBox="1"/>
          <p:nvPr/>
        </p:nvSpPr>
        <p:spPr>
          <a:xfrm>
            <a:off x="10058400" y="8724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23" name="Google Shape;123;p4"/>
          <p:cNvSpPr txBox="1"/>
          <p:nvPr/>
        </p:nvSpPr>
        <p:spPr>
          <a:xfrm>
            <a:off x="2600325" y="8286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24" name="Google Shape;124;p4"/>
          <p:cNvSpPr txBox="1"/>
          <p:nvPr/>
        </p:nvSpPr>
        <p:spPr>
          <a:xfrm>
            <a:off x="10058400" y="8286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25" name="Google Shape;125;p4"/>
          <p:cNvSpPr txBox="1"/>
          <p:nvPr/>
        </p:nvSpPr>
        <p:spPr>
          <a:xfrm>
            <a:off x="7153275" y="9201150"/>
            <a:ext cx="12001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SAM - ?</a:t>
            </a:r>
            <a:endParaRPr/>
          </a:p>
        </p:txBody>
      </p:sp>
      <p:sp>
        <p:nvSpPr>
          <p:cNvPr id="126" name="Google Shape;126;p4"/>
          <p:cNvSpPr txBox="1"/>
          <p:nvPr/>
        </p:nvSpPr>
        <p:spPr>
          <a:xfrm>
            <a:off x="8591550" y="9201150"/>
            <a:ext cx="122872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SOM - ?</a:t>
            </a:r>
            <a:endParaRPr/>
          </a:p>
        </p:txBody>
      </p:sp>
      <p:graphicFrame>
        <p:nvGraphicFramePr>
          <p:cNvPr id="127" name="Google Shape;127;p4"/>
          <p:cNvGraphicFramePr/>
          <p:nvPr/>
        </p:nvGraphicFramePr>
        <p:xfrm>
          <a:off x="9931400" y="4360299"/>
          <a:ext cx="6344542" cy="3276601"/>
        </p:xfrm>
        <a:graphic>
          <a:graphicData uri="http://schemas.openxmlformats.org/drawingml/2006/chart">
            <c:chart r:id="rId8"/>
          </a:graphicData>
        </a:graphic>
      </p:graphicFrame>
      <p:graphicFrame>
        <p:nvGraphicFramePr>
          <p:cNvPr id="128" name="Google Shape;128;p4"/>
          <p:cNvGraphicFramePr/>
          <p:nvPr/>
        </p:nvGraphicFramePr>
        <p:xfrm>
          <a:off x="2482264" y="4346493"/>
          <a:ext cx="4432887" cy="3304213"/>
        </p:xfrm>
        <a:graphic>
          <a:graphicData uri="http://schemas.openxmlformats.org/drawingml/2006/chart">
            <c:chart r:id="rId9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133" name="Google Shape;13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134" name="Google Shape;134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135" name="Google Shape;135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136" name="Google Shape;136;p5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137" name="Google Shape;137;p5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467725" y="2305050"/>
            <a:ext cx="38100" cy="6667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5"/>
          <p:cNvSpPr txBox="1"/>
          <p:nvPr/>
        </p:nvSpPr>
        <p:spPr>
          <a:xfrm>
            <a:off x="1333500" y="762000"/>
            <a:ext cx="6353175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АНАЛИЗ ЦЕЛЕВЫХ СЕГМЕНТОВ РЫНКА</a:t>
            </a:r>
            <a:endParaRPr/>
          </a:p>
        </p:txBody>
      </p:sp>
      <p:sp>
        <p:nvSpPr>
          <p:cNvPr id="139" name="Google Shape;139;p5"/>
          <p:cNvSpPr txBox="1"/>
          <p:nvPr/>
        </p:nvSpPr>
        <p:spPr>
          <a:xfrm>
            <a:off x="2171700" y="2543175"/>
            <a:ext cx="4943475" cy="858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КЛЮЧЕВОЙ ВЫВОД </a:t>
            </a:r>
            <a:b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ПО ЦЕЛЕВЫМ СЕГМЕНТАМ</a:t>
            </a:r>
            <a:endParaRPr/>
          </a:p>
        </p:txBody>
      </p:sp>
      <p:sp>
        <p:nvSpPr>
          <p:cNvPr id="140" name="Google Shape;140;p5"/>
          <p:cNvSpPr txBox="1"/>
          <p:nvPr/>
        </p:nvSpPr>
        <p:spPr>
          <a:xfrm>
            <a:off x="2362200" y="3705225"/>
            <a:ext cx="4562475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СЕГМЕНТАЦИЯ РЫНКА</a:t>
            </a:r>
            <a:endParaRPr/>
          </a:p>
        </p:txBody>
      </p:sp>
      <p:sp>
        <p:nvSpPr>
          <p:cNvPr id="141" name="Google Shape;141;p5"/>
          <p:cNvSpPr txBox="1"/>
          <p:nvPr/>
        </p:nvSpPr>
        <p:spPr>
          <a:xfrm>
            <a:off x="11029950" y="3705225"/>
            <a:ext cx="3914775" cy="6063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ПРОГНОЗ ПО ЦЕЛЕВЫМ СЕГМЕНТАМ РЫНКА</a:t>
            </a:r>
            <a:endParaRPr/>
          </a:p>
        </p:txBody>
      </p:sp>
      <p:sp>
        <p:nvSpPr>
          <p:cNvPr id="142" name="Google Shape;142;p5"/>
          <p:cNvSpPr txBox="1"/>
          <p:nvPr/>
        </p:nvSpPr>
        <p:spPr>
          <a:xfrm>
            <a:off x="10048875" y="2543175"/>
            <a:ext cx="5876925" cy="858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РАЗМЕР И ТРЕНДЫ</a:t>
            </a:r>
            <a:endParaRPr/>
          </a:p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ЦЕЛЕВЫХ СЕГМЕНТОВ</a:t>
            </a:r>
            <a:endParaRPr/>
          </a:p>
        </p:txBody>
      </p:sp>
      <p:sp>
        <p:nvSpPr>
          <p:cNvPr id="143" name="Google Shape;143;p5"/>
          <p:cNvSpPr txBox="1"/>
          <p:nvPr/>
        </p:nvSpPr>
        <p:spPr>
          <a:xfrm>
            <a:off x="2990850" y="7848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44" name="Google Shape;144;p5"/>
          <p:cNvSpPr txBox="1"/>
          <p:nvPr/>
        </p:nvSpPr>
        <p:spPr>
          <a:xfrm>
            <a:off x="10058400" y="78486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45" name="Google Shape;145;p5"/>
          <p:cNvSpPr txBox="1"/>
          <p:nvPr/>
        </p:nvSpPr>
        <p:spPr>
          <a:xfrm>
            <a:off x="2990850" y="8724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46" name="Google Shape;146;p5"/>
          <p:cNvSpPr txBox="1"/>
          <p:nvPr/>
        </p:nvSpPr>
        <p:spPr>
          <a:xfrm>
            <a:off x="10058400" y="872490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47" name="Google Shape;147;p5"/>
          <p:cNvSpPr txBox="1"/>
          <p:nvPr/>
        </p:nvSpPr>
        <p:spPr>
          <a:xfrm>
            <a:off x="2990850" y="8286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48" name="Google Shape;148;p5"/>
          <p:cNvSpPr txBox="1"/>
          <p:nvPr/>
        </p:nvSpPr>
        <p:spPr>
          <a:xfrm>
            <a:off x="10058400" y="8286750"/>
            <a:ext cx="344805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graphicFrame>
        <p:nvGraphicFramePr>
          <p:cNvPr id="149" name="Google Shape;149;p5"/>
          <p:cNvGraphicFramePr/>
          <p:nvPr/>
        </p:nvGraphicFramePr>
        <p:xfrm>
          <a:off x="2841119" y="4651051"/>
          <a:ext cx="2991421" cy="2991421"/>
        </p:xfrm>
        <a:graphic>
          <a:graphicData uri="http://schemas.openxmlformats.org/drawingml/2006/chart">
            <c:chart r:id="rId8"/>
          </a:graphicData>
        </a:graphic>
      </p:graphicFrame>
      <p:graphicFrame>
        <p:nvGraphicFramePr>
          <p:cNvPr id="150" name="Google Shape;150;p5"/>
          <p:cNvGraphicFramePr/>
          <p:nvPr/>
        </p:nvGraphicFramePr>
        <p:xfrm>
          <a:off x="10058399" y="4642894"/>
          <a:ext cx="5730876" cy="2760086"/>
        </p:xfrm>
        <a:graphic>
          <a:graphicData uri="http://schemas.openxmlformats.org/drawingml/2006/chart">
            <c:chart r:id="rId9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155" name="Google Shape;15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156" name="Google Shape;156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157" name="Google Shape;157;p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158" name="Google Shape;158;p6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159" name="Google Shape;159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551021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160" name="Google Shape;160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496425" y="551021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161" name="Google Shape;161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7510461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162" name="Google Shape;162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496425" y="7510461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163" name="Google Shape;163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417671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164" name="Google Shape;164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496425" y="417671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165" name="Google Shape;165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617696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2" id="166" name="Google Shape;166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496425" y="617696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3" id="167" name="Google Shape;167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8177213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4" id="168" name="Google Shape;168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496425" y="8177213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5" id="169" name="Google Shape;169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484346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6" id="170" name="Google Shape;170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496425" y="4843462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7" id="171" name="Google Shape;171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6843713"/>
            <a:ext cx="672465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8" id="172" name="Google Shape;172;p6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9496425" y="6843713"/>
            <a:ext cx="6724650" cy="19051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6"/>
          <p:cNvSpPr txBox="1"/>
          <p:nvPr/>
        </p:nvSpPr>
        <p:spPr>
          <a:xfrm>
            <a:off x="1333500" y="762000"/>
            <a:ext cx="7477125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ПРОБЛЕМЫ </a:t>
            </a:r>
            <a:b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И ПОТРЕБНОСТИ РЫНКА</a:t>
            </a:r>
            <a:endParaRPr/>
          </a:p>
        </p:txBody>
      </p:sp>
      <p:sp>
        <p:nvSpPr>
          <p:cNvPr id="174" name="Google Shape;174;p6"/>
          <p:cNvSpPr txBox="1"/>
          <p:nvPr/>
        </p:nvSpPr>
        <p:spPr>
          <a:xfrm>
            <a:off x="1323975" y="3086100"/>
            <a:ext cx="6743700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ПРОБЛЕМЫ</a:t>
            </a:r>
            <a:endParaRPr/>
          </a:p>
        </p:txBody>
      </p:sp>
      <p:sp>
        <p:nvSpPr>
          <p:cNvPr id="175" name="Google Shape;175;p6"/>
          <p:cNvSpPr txBox="1"/>
          <p:nvPr/>
        </p:nvSpPr>
        <p:spPr>
          <a:xfrm>
            <a:off x="9486900" y="3086100"/>
            <a:ext cx="6743700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ПОТРЕБНОСТИ</a:t>
            </a:r>
            <a:endParaRPr/>
          </a:p>
        </p:txBody>
      </p:sp>
      <p:sp>
        <p:nvSpPr>
          <p:cNvPr id="176" name="Google Shape;176;p6"/>
          <p:cNvSpPr txBox="1"/>
          <p:nvPr/>
        </p:nvSpPr>
        <p:spPr>
          <a:xfrm>
            <a:off x="1333500" y="38862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77" name="Google Shape;177;p6"/>
          <p:cNvSpPr txBox="1"/>
          <p:nvPr/>
        </p:nvSpPr>
        <p:spPr>
          <a:xfrm>
            <a:off x="9496425" y="38862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78" name="Google Shape;178;p6"/>
          <p:cNvSpPr txBox="1"/>
          <p:nvPr/>
        </p:nvSpPr>
        <p:spPr>
          <a:xfrm>
            <a:off x="1333500" y="45529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79" name="Google Shape;179;p6"/>
          <p:cNvSpPr txBox="1"/>
          <p:nvPr/>
        </p:nvSpPr>
        <p:spPr>
          <a:xfrm>
            <a:off x="9496425" y="45529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0" name="Google Shape;180;p6"/>
          <p:cNvSpPr txBox="1"/>
          <p:nvPr/>
        </p:nvSpPr>
        <p:spPr>
          <a:xfrm>
            <a:off x="1333500" y="52197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1" name="Google Shape;181;p6"/>
          <p:cNvSpPr txBox="1"/>
          <p:nvPr/>
        </p:nvSpPr>
        <p:spPr>
          <a:xfrm>
            <a:off x="9496425" y="52197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2" name="Google Shape;182;p6"/>
          <p:cNvSpPr txBox="1"/>
          <p:nvPr/>
        </p:nvSpPr>
        <p:spPr>
          <a:xfrm>
            <a:off x="1333500" y="58864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3" name="Google Shape;183;p6"/>
          <p:cNvSpPr txBox="1"/>
          <p:nvPr/>
        </p:nvSpPr>
        <p:spPr>
          <a:xfrm>
            <a:off x="9496425" y="58864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4" name="Google Shape;184;p6"/>
          <p:cNvSpPr txBox="1"/>
          <p:nvPr/>
        </p:nvSpPr>
        <p:spPr>
          <a:xfrm>
            <a:off x="1333500" y="65532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5" name="Google Shape;185;p6"/>
          <p:cNvSpPr txBox="1"/>
          <p:nvPr/>
        </p:nvSpPr>
        <p:spPr>
          <a:xfrm>
            <a:off x="9496425" y="65532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6" name="Google Shape;186;p6"/>
          <p:cNvSpPr txBox="1"/>
          <p:nvPr/>
        </p:nvSpPr>
        <p:spPr>
          <a:xfrm>
            <a:off x="1333500" y="72199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7" name="Google Shape;187;p6"/>
          <p:cNvSpPr txBox="1"/>
          <p:nvPr/>
        </p:nvSpPr>
        <p:spPr>
          <a:xfrm>
            <a:off x="9496425" y="72199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8" name="Google Shape;188;p6"/>
          <p:cNvSpPr txBox="1"/>
          <p:nvPr/>
        </p:nvSpPr>
        <p:spPr>
          <a:xfrm>
            <a:off x="1333500" y="78867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189" name="Google Shape;189;p6"/>
          <p:cNvSpPr txBox="1"/>
          <p:nvPr/>
        </p:nvSpPr>
        <p:spPr>
          <a:xfrm>
            <a:off x="9496425" y="78867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194" name="Google Shape;194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30705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195" name="Google Shape;195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196" name="Google Shape;196;p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30705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197" name="Google Shape;197;p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5" id="198" name="Google Shape;198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6481762"/>
            <a:ext cx="65913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6" id="199" name="Google Shape;199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877300" y="6481762"/>
            <a:ext cx="65913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7" id="200" name="Google Shape;200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8215313"/>
            <a:ext cx="65913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8" id="201" name="Google Shape;201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877300" y="8215313"/>
            <a:ext cx="65913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9" id="202" name="Google Shape;202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6958013"/>
            <a:ext cx="65913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0" id="203" name="Google Shape;203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877300" y="6958013"/>
            <a:ext cx="65913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1" id="204" name="Google Shape;204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8691563"/>
            <a:ext cx="65913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2" id="205" name="Google Shape;205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877300" y="8691563"/>
            <a:ext cx="65913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3" id="206" name="Google Shape;206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33500" y="9167813"/>
            <a:ext cx="6591300" cy="1905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14" id="207" name="Google Shape;207;p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877300" y="9167813"/>
            <a:ext cx="6591300" cy="19051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7"/>
          <p:cNvSpPr txBox="1"/>
          <p:nvPr/>
        </p:nvSpPr>
        <p:spPr>
          <a:xfrm>
            <a:off x="1333500" y="762000"/>
            <a:ext cx="5629275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ЧТО ПРИВНОСИТ ПРОЕКТ НА РЫНОК?</a:t>
            </a:r>
            <a:endParaRPr/>
          </a:p>
        </p:txBody>
      </p:sp>
      <p:sp>
        <p:nvSpPr>
          <p:cNvPr id="209" name="Google Shape;209;p7"/>
          <p:cNvSpPr txBox="1"/>
          <p:nvPr/>
        </p:nvSpPr>
        <p:spPr>
          <a:xfrm>
            <a:off x="1333500" y="2533650"/>
            <a:ext cx="1504950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ПРОЕКТ</a:t>
            </a:r>
            <a:endParaRPr/>
          </a:p>
        </p:txBody>
      </p:sp>
      <p:sp>
        <p:nvSpPr>
          <p:cNvPr id="210" name="Google Shape;210;p7"/>
          <p:cNvSpPr txBox="1"/>
          <p:nvPr/>
        </p:nvSpPr>
        <p:spPr>
          <a:xfrm>
            <a:off x="5867400" y="2657475"/>
            <a:ext cx="6915150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Краткая формулировка, описывающая суть проекта</a:t>
            </a:r>
            <a:endParaRPr/>
          </a:p>
        </p:txBody>
      </p:sp>
      <p:sp>
        <p:nvSpPr>
          <p:cNvPr id="211" name="Google Shape;211;p7"/>
          <p:cNvSpPr txBox="1"/>
          <p:nvPr/>
        </p:nvSpPr>
        <p:spPr>
          <a:xfrm>
            <a:off x="5867400" y="3571875"/>
            <a:ext cx="762000" cy="30154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200"/>
              <a:buFont typeface="Tahoma"/>
              <a:buNone/>
            </a:pPr>
            <a:r>
              <a:rPr b="0" i="0" lang="en-US" sz="22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Текст</a:t>
            </a:r>
            <a:endParaRPr/>
          </a:p>
        </p:txBody>
      </p:sp>
      <p:sp>
        <p:nvSpPr>
          <p:cNvPr id="212" name="Google Shape;212;p7"/>
          <p:cNvSpPr txBox="1"/>
          <p:nvPr/>
        </p:nvSpPr>
        <p:spPr>
          <a:xfrm>
            <a:off x="1333500" y="3448050"/>
            <a:ext cx="3886200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МИССИЯ И ВИДЕНИЕ</a:t>
            </a:r>
            <a:endParaRPr/>
          </a:p>
        </p:txBody>
      </p:sp>
      <p:sp>
        <p:nvSpPr>
          <p:cNvPr id="213" name="Google Shape;213;p7"/>
          <p:cNvSpPr txBox="1"/>
          <p:nvPr/>
        </p:nvSpPr>
        <p:spPr>
          <a:xfrm>
            <a:off x="1333500" y="4610100"/>
            <a:ext cx="6610350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РЕШАЕМЫЕ ПРОЕКТОМ ПРОБЛЕМЫ</a:t>
            </a:r>
            <a:endParaRPr/>
          </a:p>
        </p:txBody>
      </p:sp>
      <p:sp>
        <p:nvSpPr>
          <p:cNvPr id="214" name="Google Shape;214;p7"/>
          <p:cNvSpPr txBox="1"/>
          <p:nvPr/>
        </p:nvSpPr>
        <p:spPr>
          <a:xfrm>
            <a:off x="1333500" y="5524500"/>
            <a:ext cx="189547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Проблема 1</a:t>
            </a:r>
            <a:endParaRPr/>
          </a:p>
        </p:txBody>
      </p:sp>
      <p:sp>
        <p:nvSpPr>
          <p:cNvPr id="215" name="Google Shape;215;p7"/>
          <p:cNvSpPr txBox="1"/>
          <p:nvPr/>
        </p:nvSpPr>
        <p:spPr>
          <a:xfrm>
            <a:off x="8877300" y="5524500"/>
            <a:ext cx="1895475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Проблема 2</a:t>
            </a:r>
            <a:endParaRPr/>
          </a:p>
        </p:txBody>
      </p:sp>
      <p:sp>
        <p:nvSpPr>
          <p:cNvPr id="216" name="Google Shape;216;p7"/>
          <p:cNvSpPr txBox="1"/>
          <p:nvPr/>
        </p:nvSpPr>
        <p:spPr>
          <a:xfrm>
            <a:off x="1333500" y="7258050"/>
            <a:ext cx="31051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Решение проблемы</a:t>
            </a:r>
            <a:endParaRPr/>
          </a:p>
        </p:txBody>
      </p:sp>
      <p:sp>
        <p:nvSpPr>
          <p:cNvPr id="217" name="Google Shape;217;p7"/>
          <p:cNvSpPr txBox="1"/>
          <p:nvPr/>
        </p:nvSpPr>
        <p:spPr>
          <a:xfrm>
            <a:off x="8877300" y="7258050"/>
            <a:ext cx="3105150" cy="36546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7407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700"/>
              <a:buFont typeface="Tahoma"/>
              <a:buNone/>
            </a:pPr>
            <a:r>
              <a:rPr b="0" i="0" lang="en-US" sz="27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Решение проблемы</a:t>
            </a:r>
            <a:endParaRPr/>
          </a:p>
        </p:txBody>
      </p:sp>
      <p:sp>
        <p:nvSpPr>
          <p:cNvPr id="218" name="Google Shape;218;p7"/>
          <p:cNvSpPr txBox="1"/>
          <p:nvPr/>
        </p:nvSpPr>
        <p:spPr>
          <a:xfrm>
            <a:off x="1333500" y="61912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219" name="Google Shape;219;p7"/>
          <p:cNvSpPr txBox="1"/>
          <p:nvPr/>
        </p:nvSpPr>
        <p:spPr>
          <a:xfrm>
            <a:off x="8877300" y="619125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220" name="Google Shape;220;p7"/>
          <p:cNvSpPr txBox="1"/>
          <p:nvPr/>
        </p:nvSpPr>
        <p:spPr>
          <a:xfrm>
            <a:off x="1333500" y="79248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  <p:sp>
        <p:nvSpPr>
          <p:cNvPr id="221" name="Google Shape;221;p7"/>
          <p:cNvSpPr txBox="1"/>
          <p:nvPr/>
        </p:nvSpPr>
        <p:spPr>
          <a:xfrm>
            <a:off x="8877300" y="7924800"/>
            <a:ext cx="6743700" cy="2402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5555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....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226" name="Google Shape;226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227" name="Google Shape;227;p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228" name="Google Shape;228;p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2880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229" name="Google Shape;229;p8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30" name="Google Shape;230;p8"/>
          <p:cNvSpPr txBox="1"/>
          <p:nvPr/>
        </p:nvSpPr>
        <p:spPr>
          <a:xfrm>
            <a:off x="1333500" y="762000"/>
            <a:ext cx="9086850" cy="10448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БИЗНЕС-КОНЦЕПТ: ОБЗОР ПРОЕКТА / ОПИСАНИЕ НОУ-ХАУ</a:t>
            </a:r>
            <a:endParaRPr/>
          </a:p>
        </p:txBody>
      </p:sp>
      <p:sp>
        <p:nvSpPr>
          <p:cNvPr id="231" name="Google Shape;231;p8"/>
          <p:cNvSpPr txBox="1"/>
          <p:nvPr/>
        </p:nvSpPr>
        <p:spPr>
          <a:xfrm>
            <a:off x="4705350" y="4067175"/>
            <a:ext cx="8886825" cy="285074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9756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0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 слайде описывается бизнес-концепт проекта в виде схем, диаграмм, инфографики, а также отображается цепочка основных бизнес-процессов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bject 1" id="236" name="Google Shape;23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8288000" cy="100012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2" id="237" name="Google Shape;237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801850" y="666750"/>
            <a:ext cx="2819400" cy="13906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3" id="238" name="Google Shape;238;p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0" y="10001250"/>
            <a:ext cx="18288000" cy="285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Object 4" id="239" name="Google Shape;239;p9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5049500" y="762000"/>
            <a:ext cx="2476500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0" name="Google Shape;240;p9"/>
          <p:cNvSpPr txBox="1"/>
          <p:nvPr/>
        </p:nvSpPr>
        <p:spPr>
          <a:xfrm>
            <a:off x="1333500" y="762000"/>
            <a:ext cx="7429500" cy="5241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100"/>
              <a:buFont typeface="Tahoma"/>
              <a:buNone/>
            </a:pPr>
            <a:r>
              <a:rPr b="1" i="0" lang="en-US" sz="41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ОБЗОР БИЗНЕС МОДЕЛИ</a:t>
            </a:r>
            <a:endParaRPr/>
          </a:p>
        </p:txBody>
      </p:sp>
      <p:sp>
        <p:nvSpPr>
          <p:cNvPr id="241" name="Google Shape;241;p9"/>
          <p:cNvSpPr txBox="1"/>
          <p:nvPr/>
        </p:nvSpPr>
        <p:spPr>
          <a:xfrm>
            <a:off x="885825" y="6781800"/>
            <a:ext cx="2028825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ПАРТНЕРЫ</a:t>
            </a:r>
            <a:endParaRPr/>
          </a:p>
        </p:txBody>
      </p:sp>
      <p:sp>
        <p:nvSpPr>
          <p:cNvPr id="242" name="Google Shape;242;p9"/>
          <p:cNvSpPr txBox="1"/>
          <p:nvPr/>
        </p:nvSpPr>
        <p:spPr>
          <a:xfrm>
            <a:off x="885825" y="2590800"/>
            <a:ext cx="3000375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ДЕЯТЕЛЬНОСТЬ</a:t>
            </a:r>
            <a:endParaRPr/>
          </a:p>
        </p:txBody>
      </p:sp>
      <p:sp>
        <p:nvSpPr>
          <p:cNvPr id="243" name="Google Shape;243;p9"/>
          <p:cNvSpPr txBox="1"/>
          <p:nvPr/>
        </p:nvSpPr>
        <p:spPr>
          <a:xfrm>
            <a:off x="885825" y="4686300"/>
            <a:ext cx="1724025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РЕСУРСЫ</a:t>
            </a:r>
            <a:endParaRPr/>
          </a:p>
        </p:txBody>
      </p:sp>
      <p:sp>
        <p:nvSpPr>
          <p:cNvPr id="244" name="Google Shape;244;p9"/>
          <p:cNvSpPr txBox="1"/>
          <p:nvPr/>
        </p:nvSpPr>
        <p:spPr>
          <a:xfrm>
            <a:off x="5410200" y="2590800"/>
            <a:ext cx="3448050" cy="8585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ЦЕННОСТЬ ДЛЯ ПОТРЕБИТЕЛЕЙ</a:t>
            </a:r>
            <a:endParaRPr/>
          </a:p>
        </p:txBody>
      </p:sp>
      <p:sp>
        <p:nvSpPr>
          <p:cNvPr id="245" name="Google Shape;245;p9"/>
          <p:cNvSpPr txBox="1"/>
          <p:nvPr/>
        </p:nvSpPr>
        <p:spPr>
          <a:xfrm>
            <a:off x="12696825" y="2971800"/>
            <a:ext cx="2867025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ДИСТРИБУЦИЯ</a:t>
            </a:r>
            <a:endParaRPr/>
          </a:p>
        </p:txBody>
      </p:sp>
      <p:sp>
        <p:nvSpPr>
          <p:cNvPr id="246" name="Google Shape;246;p9"/>
          <p:cNvSpPr txBox="1"/>
          <p:nvPr/>
        </p:nvSpPr>
        <p:spPr>
          <a:xfrm>
            <a:off x="12696825" y="5172075"/>
            <a:ext cx="4724400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СТРУКТУРА РАСХОДОВ</a:t>
            </a:r>
            <a:endParaRPr/>
          </a:p>
        </p:txBody>
      </p:sp>
      <p:sp>
        <p:nvSpPr>
          <p:cNvPr id="247" name="Google Shape;247;p9"/>
          <p:cNvSpPr txBox="1"/>
          <p:nvPr/>
        </p:nvSpPr>
        <p:spPr>
          <a:xfrm>
            <a:off x="12696825" y="7048500"/>
            <a:ext cx="3724275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ПОТОКИ ДОХОДОВ</a:t>
            </a:r>
            <a:endParaRPr/>
          </a:p>
        </p:txBody>
      </p:sp>
      <p:sp>
        <p:nvSpPr>
          <p:cNvPr id="248" name="Google Shape;248;p9"/>
          <p:cNvSpPr txBox="1"/>
          <p:nvPr/>
        </p:nvSpPr>
        <p:spPr>
          <a:xfrm>
            <a:off x="5410200" y="5267325"/>
            <a:ext cx="6029325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ОТНОШЕНИЯ С КЛИЕНТАМИ</a:t>
            </a:r>
            <a:endParaRPr/>
          </a:p>
        </p:txBody>
      </p:sp>
      <p:sp>
        <p:nvSpPr>
          <p:cNvPr id="249" name="Google Shape;249;p9"/>
          <p:cNvSpPr txBox="1"/>
          <p:nvPr/>
        </p:nvSpPr>
        <p:spPr>
          <a:xfrm>
            <a:off x="5410200" y="7458075"/>
            <a:ext cx="5133975" cy="42675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9677"/>
              </a:lnSpc>
              <a:spcBef>
                <a:spcPts val="0"/>
              </a:spcBef>
              <a:spcAft>
                <a:spcPts val="0"/>
              </a:spcAft>
              <a:buClr>
                <a:srgbClr val="FFF245"/>
              </a:buClr>
              <a:buSzPts val="3100"/>
              <a:buFont typeface="Tahoma"/>
              <a:buNone/>
            </a:pPr>
            <a:r>
              <a:rPr b="0" i="0" lang="en-US" sz="3100" u="none" cap="none" strike="noStrike">
                <a:solidFill>
                  <a:srgbClr val="FFF245"/>
                </a:solidFill>
                <a:latin typeface="Tahoma"/>
                <a:ea typeface="Tahoma"/>
                <a:cs typeface="Tahoma"/>
                <a:sym typeface="Tahoma"/>
              </a:rPr>
              <a:t>СЕГМЕНТЫ ПОТРЕБИТЕЛЕЙ</a:t>
            </a:r>
            <a:endParaRPr/>
          </a:p>
        </p:txBody>
      </p:sp>
      <p:sp>
        <p:nvSpPr>
          <p:cNvPr id="250" name="Google Shape;250;p9"/>
          <p:cNvSpPr txBox="1"/>
          <p:nvPr/>
        </p:nvSpPr>
        <p:spPr>
          <a:xfrm>
            <a:off x="885825" y="7410450"/>
            <a:ext cx="3790950" cy="12537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Партнеры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Поставщики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Ресурсы, получаемые от партнеров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Основные активности партнеров</a:t>
            </a:r>
            <a:endParaRPr/>
          </a:p>
        </p:txBody>
      </p:sp>
      <p:sp>
        <p:nvSpPr>
          <p:cNvPr id="251" name="Google Shape;251;p9"/>
          <p:cNvSpPr txBox="1"/>
          <p:nvPr/>
        </p:nvSpPr>
        <p:spPr>
          <a:xfrm>
            <a:off x="885825" y="3219450"/>
            <a:ext cx="3000375" cy="6187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В чем заключается деятельности компании?</a:t>
            </a:r>
            <a:endParaRPr/>
          </a:p>
        </p:txBody>
      </p:sp>
      <p:sp>
        <p:nvSpPr>
          <p:cNvPr id="252" name="Google Shape;252;p9"/>
          <p:cNvSpPr txBox="1"/>
          <p:nvPr/>
        </p:nvSpPr>
        <p:spPr>
          <a:xfrm>
            <a:off x="885825" y="5314950"/>
            <a:ext cx="3162300" cy="6187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Какие ресурсы используются для создания ценности?</a:t>
            </a:r>
            <a:endParaRPr/>
          </a:p>
        </p:txBody>
      </p:sp>
      <p:sp>
        <p:nvSpPr>
          <p:cNvPr id="253" name="Google Shape;253;p9"/>
          <p:cNvSpPr txBox="1"/>
          <p:nvPr/>
        </p:nvSpPr>
        <p:spPr>
          <a:xfrm>
            <a:off x="5410200" y="3657600"/>
            <a:ext cx="6667500" cy="9362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Какую ценность проект несет для потребителей?</a:t>
            </a:r>
            <a:b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Какие потребности и проблемы потребителей решает проект?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Какой набор продуктов/услуг предоставляется потребителям?</a:t>
            </a:r>
            <a:endParaRPr/>
          </a:p>
        </p:txBody>
      </p:sp>
      <p:sp>
        <p:nvSpPr>
          <p:cNvPr id="254" name="Google Shape;254;p9"/>
          <p:cNvSpPr txBox="1"/>
          <p:nvPr/>
        </p:nvSpPr>
        <p:spPr>
          <a:xfrm>
            <a:off x="12696825" y="3657600"/>
            <a:ext cx="3457575" cy="9362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Каналы продаж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Стоимость каналов продаж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Приоритизация каналов продаж</a:t>
            </a:r>
            <a:endParaRPr/>
          </a:p>
        </p:txBody>
      </p:sp>
      <p:sp>
        <p:nvSpPr>
          <p:cNvPr id="255" name="Google Shape;255;p9"/>
          <p:cNvSpPr txBox="1"/>
          <p:nvPr/>
        </p:nvSpPr>
        <p:spPr>
          <a:xfrm>
            <a:off x="12696825" y="5857875"/>
            <a:ext cx="4924425" cy="6187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Постоянные издержки, переменные издержки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Какие ресурсы наиболее затратные?</a:t>
            </a:r>
            <a:endParaRPr/>
          </a:p>
        </p:txBody>
      </p:sp>
      <p:sp>
        <p:nvSpPr>
          <p:cNvPr id="256" name="Google Shape;256;p9"/>
          <p:cNvSpPr txBox="1"/>
          <p:nvPr/>
        </p:nvSpPr>
        <p:spPr>
          <a:xfrm>
            <a:off x="12696825" y="7734300"/>
            <a:ext cx="5172075" cy="9362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За что готовы платить потребители?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Какие способы оплаты возможны?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Какие потоки доходов наиболее прибыльные?</a:t>
            </a:r>
            <a:endParaRPr/>
          </a:p>
        </p:txBody>
      </p:sp>
      <p:sp>
        <p:nvSpPr>
          <p:cNvPr id="257" name="Google Shape;257;p9"/>
          <p:cNvSpPr txBox="1"/>
          <p:nvPr/>
        </p:nvSpPr>
        <p:spPr>
          <a:xfrm>
            <a:off x="5410200" y="5895975"/>
            <a:ext cx="5476875" cy="9362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Какие типы коммуникаций планируется выстроить для каждого сегмента потребителей? </a:t>
            </a:r>
            <a:b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Какой уровень сервиса?</a:t>
            </a:r>
            <a:endParaRPr/>
          </a:p>
        </p:txBody>
      </p:sp>
      <p:sp>
        <p:nvSpPr>
          <p:cNvPr id="258" name="Google Shape;258;p9"/>
          <p:cNvSpPr txBox="1"/>
          <p:nvPr/>
        </p:nvSpPr>
        <p:spPr>
          <a:xfrm>
            <a:off x="5410200" y="8058150"/>
            <a:ext cx="5133975" cy="61871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Все целевые сегменты потребителей</a:t>
            </a:r>
            <a:endParaRPr/>
          </a:p>
          <a:p>
            <a:pPr indent="0" lvl="0" marL="0" marR="0" rtl="0" algn="l">
              <a:lnSpc>
                <a:spcPct val="138888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Tahoma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Наиболее важные сегменты потребителей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